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chery\Documents\fatality%20news%20clips\10%20yr%20fatality%20chart%20%209.18.09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chery\Documents\fatality%20news%20clips\10%20yr%20fatality%20chart%20%209.18.09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6.3840251833431352E-2"/>
                  <c:y val="0.1366402116402117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Tractors </a:t>
                    </a:r>
                  </a:p>
                  <a:p>
                    <a:r>
                      <a:rPr lang="en-US" sz="1600" dirty="0" smtClean="0"/>
                      <a:t>36%</a:t>
                    </a:r>
                    <a:endParaRPr lang="en-US" sz="1600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0.2446753249696749"/>
                  <c:y val="-5.7375119776694551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Farm</a:t>
                    </a:r>
                    <a:r>
                      <a:rPr lang="en-US" sz="1600" baseline="0" dirty="0" smtClean="0"/>
                      <a:t> </a:t>
                    </a:r>
                    <a:r>
                      <a:rPr lang="en-US" sz="1600" dirty="0" smtClean="0"/>
                      <a:t>Machinery</a:t>
                    </a:r>
                    <a:endParaRPr lang="en-US" sz="1600" dirty="0"/>
                  </a:p>
                  <a:p>
                    <a:r>
                      <a:rPr lang="en-US" sz="1600" dirty="0" smtClean="0"/>
                      <a:t>25%</a:t>
                    </a:r>
                    <a:endParaRPr lang="en-US" sz="1600" dirty="0"/>
                  </a:p>
                </c:rich>
              </c:tx>
              <c:showVal val="1"/>
            </c:dLbl>
            <c:dLbl>
              <c:idx val="9"/>
              <c:layout>
                <c:manualLayout>
                  <c:x val="-1.7465283933070532E-2"/>
                  <c:y val="1.2182726231316235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Trucks/Vehicles</a:t>
                    </a:r>
                  </a:p>
                  <a:p>
                    <a:r>
                      <a:rPr lang="en-US" sz="1600" dirty="0" smtClean="0"/>
                      <a:t>3%</a:t>
                    </a:r>
                    <a:endParaRPr lang="en-US" sz="1600" dirty="0"/>
                  </a:p>
                </c:rich>
              </c:tx>
              <c:showVal val="1"/>
            </c:dLbl>
            <c:dLbl>
              <c:idx val="10"/>
              <c:layout>
                <c:manualLayout>
                  <c:x val="-1.8073371103972138E-2"/>
                  <c:y val="-1.1813696964896135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Falls</a:t>
                    </a:r>
                  </a:p>
                  <a:p>
                    <a:r>
                      <a:rPr lang="en-US" sz="1600" dirty="0" smtClean="0"/>
                      <a:t>9%</a:t>
                    </a:r>
                    <a:endParaRPr lang="en-US" sz="1600" dirty="0"/>
                  </a:p>
                </c:rich>
              </c:tx>
              <c:showVal val="1"/>
            </c:dLbl>
            <c:dLbl>
              <c:idx val="11"/>
              <c:layout>
                <c:manualLayout>
                  <c:x val="-1.9826412867103821E-2"/>
                  <c:y val="8.0759903237403573E-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Confined Space</a:t>
                    </a:r>
                  </a:p>
                  <a:p>
                    <a:r>
                      <a:rPr lang="en-US" sz="1600" baseline="0" dirty="0" smtClean="0"/>
                      <a:t>4%</a:t>
                    </a:r>
                    <a:endParaRPr lang="en-US" sz="1600" dirty="0"/>
                  </a:p>
                </c:rich>
              </c:tx>
              <c:showVal val="1"/>
            </c:dLbl>
            <c:dLbl>
              <c:idx val="16"/>
              <c:layout>
                <c:manualLayout>
                  <c:x val="-2.0312002068739489E-2"/>
                  <c:y val="9.9220887437314557E-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Animals</a:t>
                    </a:r>
                  </a:p>
                  <a:p>
                    <a:r>
                      <a:rPr lang="en-US" sz="1600" dirty="0" smtClean="0"/>
                      <a:t>11%</a:t>
                    </a:r>
                    <a:endParaRPr lang="en-US" sz="1600" dirty="0"/>
                  </a:p>
                </c:rich>
              </c:tx>
              <c:showVal val="1"/>
            </c:dLbl>
            <c:dLbl>
              <c:idx val="23"/>
              <c:layout>
                <c:manualLayout>
                  <c:x val="-3.0893055517607675E-2"/>
                  <c:y val="2.6485752195133851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Other </a:t>
                    </a:r>
                    <a:endParaRPr lang="en-US" sz="1600" dirty="0"/>
                  </a:p>
                  <a:p>
                    <a:r>
                      <a:rPr lang="en-US" sz="1600" dirty="0" smtClean="0"/>
                      <a:t>12%</a:t>
                    </a:r>
                    <a:endParaRPr lang="en-US" sz="1600" dirty="0"/>
                  </a:p>
                </c:rich>
              </c:tx>
              <c:showVal val="1"/>
            </c:dLbl>
            <c:showVal val="1"/>
          </c:dLbls>
          <c:val>
            <c:numRef>
              <c:f>Sheet1!$O$3:$O$26</c:f>
              <c:numCache>
                <c:formatCode>General</c:formatCode>
                <c:ptCount val="24"/>
                <c:pt idx="0">
                  <c:v>101</c:v>
                </c:pt>
                <c:pt idx="4">
                  <c:v>70</c:v>
                </c:pt>
                <c:pt idx="9">
                  <c:v>7</c:v>
                </c:pt>
                <c:pt idx="10">
                  <c:v>25</c:v>
                </c:pt>
                <c:pt idx="11">
                  <c:v>10</c:v>
                </c:pt>
                <c:pt idx="16">
                  <c:v>31</c:v>
                </c:pt>
                <c:pt idx="23">
                  <c:v>34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6.3840251833431366E-2"/>
                  <c:y val="0.1366402116402117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Tractors </a:t>
                    </a:r>
                  </a:p>
                  <a:p>
                    <a:r>
                      <a:rPr lang="en-US" sz="1600" dirty="0" smtClean="0"/>
                      <a:t>36%</a:t>
                    </a:r>
                    <a:endParaRPr lang="en-US" sz="1600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0.24467532496967487"/>
                  <c:y val="-5.7375119776694537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Farm</a:t>
                    </a:r>
                    <a:r>
                      <a:rPr lang="en-US" sz="1600" baseline="0" dirty="0" smtClean="0"/>
                      <a:t> </a:t>
                    </a:r>
                    <a:r>
                      <a:rPr lang="en-US" sz="1600" dirty="0" smtClean="0"/>
                      <a:t>Machinery</a:t>
                    </a:r>
                    <a:endParaRPr lang="en-US" sz="1600" dirty="0"/>
                  </a:p>
                  <a:p>
                    <a:r>
                      <a:rPr lang="en-US" sz="1600" dirty="0" smtClean="0"/>
                      <a:t>25%</a:t>
                    </a:r>
                    <a:endParaRPr lang="en-US" sz="1600" dirty="0"/>
                  </a:p>
                </c:rich>
              </c:tx>
              <c:showVal val="1"/>
            </c:dLbl>
            <c:dLbl>
              <c:idx val="9"/>
              <c:layout>
                <c:manualLayout>
                  <c:x val="-1.7465283933070532E-2"/>
                  <c:y val="1.2182726231316238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Trucks/Vehicles</a:t>
                    </a:r>
                  </a:p>
                  <a:p>
                    <a:r>
                      <a:rPr lang="en-US" sz="1600" dirty="0" smtClean="0"/>
                      <a:t>3%</a:t>
                    </a:r>
                    <a:endParaRPr lang="en-US" sz="1600" dirty="0"/>
                  </a:p>
                </c:rich>
              </c:tx>
              <c:showVal val="1"/>
            </c:dLbl>
            <c:dLbl>
              <c:idx val="10"/>
              <c:layout>
                <c:manualLayout>
                  <c:x val="-1.8073371103972141E-2"/>
                  <c:y val="-1.1813696964896134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Falls</a:t>
                    </a:r>
                  </a:p>
                  <a:p>
                    <a:r>
                      <a:rPr lang="en-US" sz="1600" dirty="0" smtClean="0"/>
                      <a:t>9%</a:t>
                    </a:r>
                    <a:endParaRPr lang="en-US" sz="1600" dirty="0"/>
                  </a:p>
                </c:rich>
              </c:tx>
              <c:showVal val="1"/>
            </c:dLbl>
            <c:dLbl>
              <c:idx val="11"/>
              <c:layout>
                <c:manualLayout>
                  <c:x val="-1.9826412867103821E-2"/>
                  <c:y val="8.0759903237403591E-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Confined Space</a:t>
                    </a:r>
                  </a:p>
                  <a:p>
                    <a:r>
                      <a:rPr lang="en-US" sz="1600" baseline="0" dirty="0" smtClean="0"/>
                      <a:t>4%</a:t>
                    </a:r>
                    <a:endParaRPr lang="en-US" sz="1600" dirty="0"/>
                  </a:p>
                </c:rich>
              </c:tx>
              <c:showVal val="1"/>
            </c:dLbl>
            <c:dLbl>
              <c:idx val="16"/>
              <c:layout>
                <c:manualLayout>
                  <c:x val="-2.0312002068739489E-2"/>
                  <c:y val="9.9220887437314557E-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Animals</a:t>
                    </a:r>
                  </a:p>
                  <a:p>
                    <a:r>
                      <a:rPr lang="en-US" sz="1600" dirty="0" smtClean="0"/>
                      <a:t>11%</a:t>
                    </a:r>
                    <a:endParaRPr lang="en-US" sz="1600" dirty="0"/>
                  </a:p>
                </c:rich>
              </c:tx>
              <c:showVal val="1"/>
            </c:dLbl>
            <c:dLbl>
              <c:idx val="23"/>
              <c:layout>
                <c:manualLayout>
                  <c:x val="-3.0893055517607682E-2"/>
                  <c:y val="2.6485752195133851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Other </a:t>
                    </a:r>
                    <a:endParaRPr lang="en-US" sz="1600" dirty="0"/>
                  </a:p>
                  <a:p>
                    <a:r>
                      <a:rPr lang="en-US" sz="1600" dirty="0" smtClean="0"/>
                      <a:t>12%</a:t>
                    </a:r>
                    <a:endParaRPr lang="en-US" sz="1600" dirty="0"/>
                  </a:p>
                </c:rich>
              </c:tx>
              <c:showVal val="1"/>
            </c:dLbl>
            <c:showVal val="1"/>
          </c:dLbls>
          <c:val>
            <c:numRef>
              <c:f>Sheet1!$O$3:$O$26</c:f>
              <c:numCache>
                <c:formatCode>General</c:formatCode>
                <c:ptCount val="24"/>
                <c:pt idx="0">
                  <c:v>101</c:v>
                </c:pt>
                <c:pt idx="4">
                  <c:v>70</c:v>
                </c:pt>
                <c:pt idx="9">
                  <c:v>7</c:v>
                </c:pt>
                <c:pt idx="10">
                  <c:v>25</c:v>
                </c:pt>
                <c:pt idx="11">
                  <c:v>10</c:v>
                </c:pt>
                <c:pt idx="16">
                  <c:v>31</c:v>
                </c:pt>
                <c:pt idx="23">
                  <c:v>34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0.53887</cdr:x>
      <cdr:y>0.85714</cdr:y>
    </cdr:from>
    <cdr:to>
      <cdr:x>0.68596</cdr:x>
      <cdr:y>0.87302</cdr:y>
    </cdr:to>
    <cdr:sp macro="" textlink="">
      <cdr:nvSpPr>
        <cdr:cNvPr id="5" name="Straight Arrow Connector 4"/>
        <cdr:cNvSpPr/>
      </cdr:nvSpPr>
      <cdr:spPr>
        <a:xfrm xmlns:a="http://schemas.openxmlformats.org/drawingml/2006/main" rot="10800000">
          <a:off x="3886200" y="4114800"/>
          <a:ext cx="1060746" cy="7620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0.69736</cdr:x>
      <cdr:y>0.4127</cdr:y>
    </cdr:from>
    <cdr:to>
      <cdr:x>0.82415</cdr:x>
      <cdr:y>0.4381</cdr:y>
    </cdr:to>
    <cdr:sp macro="" textlink="">
      <cdr:nvSpPr>
        <cdr:cNvPr id="4" name="Straight Arrow Connector 3"/>
        <cdr:cNvSpPr/>
      </cdr:nvSpPr>
      <cdr:spPr>
        <a:xfrm xmlns:a="http://schemas.openxmlformats.org/drawingml/2006/main" rot="10800000" flipV="1">
          <a:off x="5029200" y="1981200"/>
          <a:ext cx="914385" cy="121928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0.35621</cdr:x>
      <cdr:y>0.09524</cdr:y>
    </cdr:from>
    <cdr:to>
      <cdr:x>0.41018</cdr:x>
      <cdr:y>0.19048</cdr:y>
    </cdr:to>
    <cdr:sp macro="" textlink="">
      <cdr:nvSpPr>
        <cdr:cNvPr id="7" name="Straight Arrow Connector 6"/>
        <cdr:cNvSpPr/>
      </cdr:nvSpPr>
      <cdr:spPr>
        <a:xfrm xmlns:a="http://schemas.openxmlformats.org/drawingml/2006/main" rot="16200000" flipH="1">
          <a:off x="2476500" y="495301"/>
          <a:ext cx="457202" cy="381002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0.21132</cdr:x>
      <cdr:y>0.30159</cdr:y>
    </cdr:from>
    <cdr:to>
      <cdr:x>0.28688</cdr:x>
      <cdr:y>0.34921</cdr:y>
    </cdr:to>
    <cdr:sp macro="" textlink="">
      <cdr:nvSpPr>
        <cdr:cNvPr id="9" name="Straight Arrow Connector 8"/>
        <cdr:cNvSpPr/>
      </cdr:nvSpPr>
      <cdr:spPr>
        <a:xfrm xmlns:a="http://schemas.openxmlformats.org/drawingml/2006/main">
          <a:off x="1524000" y="1447800"/>
          <a:ext cx="544920" cy="228605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0.19019</cdr:x>
      <cdr:y>0.49875</cdr:y>
    </cdr:from>
    <cdr:to>
      <cdr:x>0.25906</cdr:x>
      <cdr:y>0.50827</cdr:y>
    </cdr:to>
    <cdr:sp macro="" textlink="">
      <cdr:nvSpPr>
        <cdr:cNvPr id="11" name="Straight Arrow Connector 10"/>
        <cdr:cNvSpPr/>
      </cdr:nvSpPr>
      <cdr:spPr>
        <a:xfrm xmlns:a="http://schemas.openxmlformats.org/drawingml/2006/main">
          <a:off x="1371600" y="2394282"/>
          <a:ext cx="496676" cy="45719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0.21588</cdr:x>
      <cdr:y>0.63492</cdr:y>
    </cdr:from>
    <cdr:to>
      <cdr:x>0.28065</cdr:x>
      <cdr:y>0.68254</cdr:y>
    </cdr:to>
    <cdr:sp macro="" textlink="">
      <cdr:nvSpPr>
        <cdr:cNvPr id="13" name="Straight Arrow Connector 12"/>
        <cdr:cNvSpPr/>
      </cdr:nvSpPr>
      <cdr:spPr>
        <a:xfrm xmlns:a="http://schemas.openxmlformats.org/drawingml/2006/main" flipV="1">
          <a:off x="1524000" y="3048000"/>
          <a:ext cx="457200" cy="22860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0.26985</cdr:x>
      <cdr:y>0.7619</cdr:y>
    </cdr:from>
    <cdr:to>
      <cdr:x>0.32383</cdr:x>
      <cdr:y>0.8254</cdr:y>
    </cdr:to>
    <cdr:sp macro="" textlink="">
      <cdr:nvSpPr>
        <cdr:cNvPr id="15" name="Straight Arrow Connector 14"/>
        <cdr:cNvSpPr/>
      </cdr:nvSpPr>
      <cdr:spPr>
        <a:xfrm xmlns:a="http://schemas.openxmlformats.org/drawingml/2006/main" flipV="1">
          <a:off x="1905000" y="3657600"/>
          <a:ext cx="381000" cy="30480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0.53887</cdr:x>
      <cdr:y>0.85714</cdr:y>
    </cdr:from>
    <cdr:to>
      <cdr:x>0.68596</cdr:x>
      <cdr:y>0.87302</cdr:y>
    </cdr:to>
    <cdr:sp macro="" textlink="">
      <cdr:nvSpPr>
        <cdr:cNvPr id="5" name="Straight Arrow Connector 4"/>
        <cdr:cNvSpPr/>
      </cdr:nvSpPr>
      <cdr:spPr>
        <a:xfrm xmlns:a="http://schemas.openxmlformats.org/drawingml/2006/main" rot="10800000">
          <a:off x="3886200" y="4114800"/>
          <a:ext cx="1060746" cy="7620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0.69736</cdr:x>
      <cdr:y>0.4127</cdr:y>
    </cdr:from>
    <cdr:to>
      <cdr:x>0.82415</cdr:x>
      <cdr:y>0.4381</cdr:y>
    </cdr:to>
    <cdr:sp macro="" textlink="">
      <cdr:nvSpPr>
        <cdr:cNvPr id="4" name="Straight Arrow Connector 3"/>
        <cdr:cNvSpPr/>
      </cdr:nvSpPr>
      <cdr:spPr>
        <a:xfrm xmlns:a="http://schemas.openxmlformats.org/drawingml/2006/main" rot="10800000" flipV="1">
          <a:off x="5029200" y="1981200"/>
          <a:ext cx="914385" cy="121928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0.35621</cdr:x>
      <cdr:y>0.09524</cdr:y>
    </cdr:from>
    <cdr:to>
      <cdr:x>0.41018</cdr:x>
      <cdr:y>0.19048</cdr:y>
    </cdr:to>
    <cdr:sp macro="" textlink="">
      <cdr:nvSpPr>
        <cdr:cNvPr id="7" name="Straight Arrow Connector 6"/>
        <cdr:cNvSpPr/>
      </cdr:nvSpPr>
      <cdr:spPr>
        <a:xfrm xmlns:a="http://schemas.openxmlformats.org/drawingml/2006/main" rot="16200000" flipH="1">
          <a:off x="2476500" y="495301"/>
          <a:ext cx="457202" cy="381002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0.21132</cdr:x>
      <cdr:y>0.30159</cdr:y>
    </cdr:from>
    <cdr:to>
      <cdr:x>0.28688</cdr:x>
      <cdr:y>0.34921</cdr:y>
    </cdr:to>
    <cdr:sp macro="" textlink="">
      <cdr:nvSpPr>
        <cdr:cNvPr id="9" name="Straight Arrow Connector 8"/>
        <cdr:cNvSpPr/>
      </cdr:nvSpPr>
      <cdr:spPr>
        <a:xfrm xmlns:a="http://schemas.openxmlformats.org/drawingml/2006/main">
          <a:off x="1524000" y="1447800"/>
          <a:ext cx="544920" cy="228605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0.19019</cdr:x>
      <cdr:y>0.49875</cdr:y>
    </cdr:from>
    <cdr:to>
      <cdr:x>0.25906</cdr:x>
      <cdr:y>0.50827</cdr:y>
    </cdr:to>
    <cdr:sp macro="" textlink="">
      <cdr:nvSpPr>
        <cdr:cNvPr id="11" name="Straight Arrow Connector 10"/>
        <cdr:cNvSpPr/>
      </cdr:nvSpPr>
      <cdr:spPr>
        <a:xfrm xmlns:a="http://schemas.openxmlformats.org/drawingml/2006/main">
          <a:off x="1371600" y="2394282"/>
          <a:ext cx="496676" cy="45719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0.21588</cdr:x>
      <cdr:y>0.63492</cdr:y>
    </cdr:from>
    <cdr:to>
      <cdr:x>0.28065</cdr:x>
      <cdr:y>0.68254</cdr:y>
    </cdr:to>
    <cdr:sp macro="" textlink="">
      <cdr:nvSpPr>
        <cdr:cNvPr id="13" name="Straight Arrow Connector 12"/>
        <cdr:cNvSpPr/>
      </cdr:nvSpPr>
      <cdr:spPr>
        <a:xfrm xmlns:a="http://schemas.openxmlformats.org/drawingml/2006/main" flipV="1">
          <a:off x="1524000" y="3048000"/>
          <a:ext cx="457200" cy="22860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0.26985</cdr:x>
      <cdr:y>0.7619</cdr:y>
    </cdr:from>
    <cdr:to>
      <cdr:x>0.32383</cdr:x>
      <cdr:y>0.8254</cdr:y>
    </cdr:to>
    <cdr:sp macro="" textlink="">
      <cdr:nvSpPr>
        <cdr:cNvPr id="15" name="Straight Arrow Connector 14"/>
        <cdr:cNvSpPr/>
      </cdr:nvSpPr>
      <cdr:spPr>
        <a:xfrm xmlns:a="http://schemas.openxmlformats.org/drawingml/2006/main" flipV="1">
          <a:off x="1905000" y="3657600"/>
          <a:ext cx="381000" cy="30480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42D7-5D3D-43D2-9363-A471046FB059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A483-2E94-4164-A2BF-AA0670364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42D7-5D3D-43D2-9363-A471046FB059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A483-2E94-4164-A2BF-AA0670364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42D7-5D3D-43D2-9363-A471046FB059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A483-2E94-4164-A2BF-AA0670364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42D7-5D3D-43D2-9363-A471046FB059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A483-2E94-4164-A2BF-AA0670364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42D7-5D3D-43D2-9363-A471046FB059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A483-2E94-4164-A2BF-AA0670364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42D7-5D3D-43D2-9363-A471046FB059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A483-2E94-4164-A2BF-AA0670364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42D7-5D3D-43D2-9363-A471046FB059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A483-2E94-4164-A2BF-AA0670364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42D7-5D3D-43D2-9363-A471046FB059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A483-2E94-4164-A2BF-AA0670364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42D7-5D3D-43D2-9363-A471046FB059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A483-2E94-4164-A2BF-AA0670364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42D7-5D3D-43D2-9363-A471046FB059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A483-2E94-4164-A2BF-AA0670364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42D7-5D3D-43D2-9363-A471046FB059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A483-2E94-4164-A2BF-AA0670364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D42D7-5D3D-43D2-9363-A471046FB059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2A483-2E94-4164-A2BF-AA0670364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838200" y="1143000"/>
          <a:ext cx="7211751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381000"/>
            <a:ext cx="59479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Wisconsin Farm Related Fatality Types </a:t>
            </a:r>
          </a:p>
          <a:p>
            <a:pPr algn="ctr"/>
            <a:r>
              <a:rPr lang="en-US" sz="2800" b="1" dirty="0" smtClean="0"/>
              <a:t>1999-2008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81800" y="129540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N=277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6096000"/>
            <a:ext cx="45576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UW Center for Agricultural Safety and Health</a:t>
            </a:r>
          </a:p>
          <a:p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>Responding to the safety and health needs of the farming community</a:t>
            </a:r>
            <a:endParaRPr lang="en-US" sz="1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 descr="calslogo_4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2800" y="6248400"/>
            <a:ext cx="1752600" cy="443329"/>
          </a:xfrm>
          <a:prstGeom prst="rect">
            <a:avLst/>
          </a:prstGeom>
        </p:spPr>
      </p:pic>
      <p:pic>
        <p:nvPicPr>
          <p:cNvPr id="13" name="Picture 12" descr="Coop-BlueBlack - Extension Blue.eps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81600" y="6172200"/>
            <a:ext cx="1676400" cy="5036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838200" y="1143000"/>
          <a:ext cx="7211751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81800" y="129540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N=277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72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cheryl</dc:creator>
  <cp:lastModifiedBy>cheryl</cp:lastModifiedBy>
  <cp:revision>7</cp:revision>
  <dcterms:created xsi:type="dcterms:W3CDTF">2009-09-21T16:09:52Z</dcterms:created>
  <dcterms:modified xsi:type="dcterms:W3CDTF">2009-09-24T16:11:09Z</dcterms:modified>
</cp:coreProperties>
</file>