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24"/>
  </p:notesMasterIdLst>
  <p:handoutMasterIdLst>
    <p:handoutMasterId r:id="rId25"/>
  </p:handoutMasterIdLst>
  <p:sldIdLst>
    <p:sldId id="370" r:id="rId2"/>
    <p:sldId id="371" r:id="rId3"/>
    <p:sldId id="372" r:id="rId4"/>
    <p:sldId id="373" r:id="rId5"/>
    <p:sldId id="374" r:id="rId6"/>
    <p:sldId id="376" r:id="rId7"/>
    <p:sldId id="377" r:id="rId8"/>
    <p:sldId id="378" r:id="rId9"/>
    <p:sldId id="379" r:id="rId10"/>
    <p:sldId id="380" r:id="rId11"/>
    <p:sldId id="382" r:id="rId12"/>
    <p:sldId id="387" r:id="rId13"/>
    <p:sldId id="388" r:id="rId14"/>
    <p:sldId id="389" r:id="rId15"/>
    <p:sldId id="390" r:id="rId16"/>
    <p:sldId id="391" r:id="rId17"/>
    <p:sldId id="392" r:id="rId18"/>
    <p:sldId id="386" r:id="rId19"/>
    <p:sldId id="385" r:id="rId20"/>
    <p:sldId id="383" r:id="rId21"/>
    <p:sldId id="384" r:id="rId22"/>
    <p:sldId id="381" r:id="rId23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33"/>
    <a:srgbClr val="E0B500"/>
    <a:srgbClr val="000000"/>
    <a:srgbClr val="0066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6" autoAdjust="0"/>
  </p:normalViewPr>
  <p:slideViewPr>
    <p:cSldViewPr>
      <p:cViewPr varScale="1">
        <p:scale>
          <a:sx n="79" d="100"/>
          <a:sy n="79" d="100"/>
        </p:scale>
        <p:origin x="360" y="8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995107-2730-4CC7-90F6-F513E8A029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77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D8F8F18-9C59-47DE-A093-07F95422FB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1A061-47AB-44E1-BE85-8084AE19AF4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60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Traffic Studies – intro.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96F7F-40B9-42BF-AD92-CFC959329C9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62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Wheel evidence, have always recognized that some damage occurs when harvesting field too wet, but damage occurs all the time.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19C67-4CC8-4EB8-9C6E-3CFE0348B33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68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Average yield across 6 states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221B7-57E0-4362-A95D-C1ADE9178D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106" name="Group 2"/>
          <p:cNvGrpSpPr>
            <a:grpSpLocks/>
          </p:cNvGrpSpPr>
          <p:nvPr/>
        </p:nvGrpSpPr>
        <p:grpSpPr bwMode="auto">
          <a:xfrm>
            <a:off x="-3625850" y="304800"/>
            <a:ext cx="13398500" cy="4724400"/>
            <a:chOff x="-2030" y="192"/>
            <a:chExt cx="7502" cy="2976"/>
          </a:xfrm>
        </p:grpSpPr>
        <p:sp>
          <p:nvSpPr>
            <p:cNvPr id="431107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08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1109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4311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24013" y="985838"/>
            <a:ext cx="8143875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311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4013" y="3427413"/>
            <a:ext cx="8143875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3111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3111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3111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DEF627-7794-4E90-B219-0DECC1FD34C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31115" name="Picture 11" descr="W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19800"/>
            <a:ext cx="5270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16" name="Line 12"/>
          <p:cNvSpPr>
            <a:spLocks noChangeShapeType="1"/>
          </p:cNvSpPr>
          <p:nvPr userDrawn="1"/>
        </p:nvSpPr>
        <p:spPr bwMode="auto">
          <a:xfrm>
            <a:off x="1285875" y="6324600"/>
            <a:ext cx="831532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17" name="Text Box 13"/>
          <p:cNvSpPr txBox="1">
            <a:spLocks noChangeArrowheads="1"/>
          </p:cNvSpPr>
          <p:nvPr userDrawn="1"/>
        </p:nvSpPr>
        <p:spPr bwMode="auto">
          <a:xfrm>
            <a:off x="1200150" y="6019800"/>
            <a:ext cx="89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UWEX</a:t>
            </a:r>
          </a:p>
        </p:txBody>
      </p:sp>
      <p:sp>
        <p:nvSpPr>
          <p:cNvPr id="431118" name="Text Box 14"/>
          <p:cNvSpPr txBox="1">
            <a:spLocks noChangeArrowheads="1"/>
          </p:cNvSpPr>
          <p:nvPr userDrawn="1"/>
        </p:nvSpPr>
        <p:spPr bwMode="auto">
          <a:xfrm>
            <a:off x="6988175" y="6324600"/>
            <a:ext cx="2701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Dan  Undersander-Agronomy </a:t>
            </a:r>
            <a:r>
              <a:rPr lang="en-US" altLang="en-US" sz="12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2006</a:t>
            </a:r>
            <a:endParaRPr lang="en-US" altLang="en-US" sz="24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04BEA-1D7C-49DA-8B44-124F573AA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83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3663" y="301625"/>
            <a:ext cx="20558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1463" y="301625"/>
            <a:ext cx="6019800" cy="56403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2B91A-202F-4A87-907F-C083754FC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28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63" y="301625"/>
            <a:ext cx="82280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41463" y="1827213"/>
            <a:ext cx="82280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fld id="{8F747D17-593C-49CB-853C-D3BABC6DA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76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63" y="301625"/>
            <a:ext cx="82280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41463" y="1827213"/>
            <a:ext cx="82280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fld id="{03357D03-F2B0-4B6C-BF72-F5A414A58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93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63" y="301625"/>
            <a:ext cx="82280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1463" y="1827213"/>
            <a:ext cx="4037012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875" y="1827213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fld id="{ED6437C4-61FD-45C3-AC5E-182D2491C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23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63" y="301625"/>
            <a:ext cx="82280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1541463" y="1827213"/>
            <a:ext cx="40370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0875" y="1827213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fld id="{AC0E3EF2-83F9-4272-81D7-AA7A596BF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25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B2AD1-2A27-4943-A873-EA285CEC8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A9322-098F-43EB-BFDE-E3DF10E3D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79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463" y="1827213"/>
            <a:ext cx="4037012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875" y="1827213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1E0D6-4137-43FD-9872-06E50A132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12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8ECB6-C778-4423-92B1-3B8526126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65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ED1E9-EB8E-44D1-A1C7-E1252996E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4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14CE0-9AA5-4775-81B7-83295DF34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0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9DA1A-9E57-4D9F-9DF9-6DD7C9C37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30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8BF14-6C55-415F-9D10-CD526CF40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4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2" name="Group 2"/>
          <p:cNvGrpSpPr>
            <a:grpSpLocks/>
          </p:cNvGrpSpPr>
          <p:nvPr/>
        </p:nvGrpSpPr>
        <p:grpSpPr bwMode="auto">
          <a:xfrm>
            <a:off x="-3643313" y="0"/>
            <a:ext cx="13415963" cy="3810000"/>
            <a:chOff x="-2040" y="0"/>
            <a:chExt cx="7512" cy="2400"/>
          </a:xfrm>
        </p:grpSpPr>
        <p:sp>
          <p:nvSpPr>
            <p:cNvPr id="43008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08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3008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0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41463" y="301625"/>
            <a:ext cx="82280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300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1463" y="1827213"/>
            <a:ext cx="82280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00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300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300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AC84D0C-42ED-4F92-9CBF-CA764898DF3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30091" name="Picture 11" descr="WI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19800"/>
            <a:ext cx="5270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92" name="Line 12"/>
          <p:cNvSpPr>
            <a:spLocks noChangeShapeType="1"/>
          </p:cNvSpPr>
          <p:nvPr userDrawn="1"/>
        </p:nvSpPr>
        <p:spPr bwMode="auto">
          <a:xfrm>
            <a:off x="1285875" y="6324600"/>
            <a:ext cx="831532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93" name="Text Box 13"/>
          <p:cNvSpPr txBox="1">
            <a:spLocks noChangeArrowheads="1"/>
          </p:cNvSpPr>
          <p:nvPr userDrawn="1"/>
        </p:nvSpPr>
        <p:spPr bwMode="auto">
          <a:xfrm>
            <a:off x="1200150" y="6019800"/>
            <a:ext cx="89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UWEX</a:t>
            </a:r>
          </a:p>
        </p:txBody>
      </p:sp>
      <p:sp>
        <p:nvSpPr>
          <p:cNvPr id="430094" name="Text Box 14"/>
          <p:cNvSpPr txBox="1">
            <a:spLocks noChangeArrowheads="1"/>
          </p:cNvSpPr>
          <p:nvPr userDrawn="1"/>
        </p:nvSpPr>
        <p:spPr bwMode="auto">
          <a:xfrm>
            <a:off x="6988175" y="6324600"/>
            <a:ext cx="2701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Dan  Undersander-Agronomy </a:t>
            </a:r>
            <a:r>
              <a:rPr lang="en-US" altLang="en-US" sz="12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2006</a:t>
            </a:r>
            <a:endParaRPr lang="en-US" altLang="en-US" sz="24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463" y="568325"/>
            <a:ext cx="8228012" cy="6096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559107" name="Picture 3" descr="WHEEL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0"/>
            <a:ext cx="10287000" cy="6851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1104900" y="2743200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00"/>
                </a:solidFill>
              </a:rPr>
              <a:t>Effect of Wheel Traffic on Alfalfa </a:t>
            </a:r>
            <a:br>
              <a:rPr lang="en-US" altLang="en-US">
                <a:solidFill>
                  <a:srgbClr val="FFFF00"/>
                </a:solidFill>
              </a:rPr>
            </a:br>
            <a:br>
              <a:rPr lang="en-US" altLang="en-US">
                <a:solidFill>
                  <a:srgbClr val="FFFF00"/>
                </a:solidFill>
              </a:rPr>
            </a:br>
            <a:r>
              <a:rPr lang="en-US" altLang="en-US">
                <a:solidFill>
                  <a:srgbClr val="FFFF00"/>
                </a:solidFill>
              </a:rPr>
              <a:t>Dr. Dan Undersander</a:t>
            </a:r>
            <a:br>
              <a:rPr lang="en-US" altLang="en-US">
                <a:solidFill>
                  <a:srgbClr val="FFFF00"/>
                </a:solidFill>
              </a:rPr>
            </a:br>
            <a:r>
              <a:rPr lang="en-US" altLang="en-US">
                <a:solidFill>
                  <a:srgbClr val="FFFF00"/>
                </a:solidFill>
              </a:rPr>
              <a:t>University of Wisconsin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463" y="301625"/>
            <a:ext cx="5472112" cy="1143000"/>
          </a:xfrm>
        </p:spPr>
        <p:txBody>
          <a:bodyPr/>
          <a:lstStyle/>
          <a:p>
            <a:r>
              <a:rPr lang="en-US" altLang="en-US"/>
              <a:t>Yield loss over 2 years</a:t>
            </a:r>
          </a:p>
        </p:txBody>
      </p:sp>
      <p:graphicFrame>
        <p:nvGraphicFramePr>
          <p:cNvPr id="572419" name="Object 3"/>
          <p:cNvGraphicFramePr>
            <a:graphicFrameLocks noChangeAspect="1"/>
          </p:cNvGraphicFramePr>
          <p:nvPr>
            <p:ph idx="1"/>
          </p:nvPr>
        </p:nvGraphicFramePr>
        <p:xfrm>
          <a:off x="1541463" y="1827213"/>
          <a:ext cx="61690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23" name="Chart" r:id="rId3" imgW="8743846" imgH="4114736" progId="MSGraph.Chart.8">
                  <p:embed followColorScheme="full"/>
                </p:oleObj>
              </mc:Choice>
              <mc:Fallback>
                <p:oleObj name="Chart" r:id="rId3" imgW="8743846" imgH="411473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1827213"/>
                        <a:ext cx="6169025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3086100" y="274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panose="020B0604030504040204" pitchFamily="34" charset="0"/>
              </a:rPr>
              <a:t>5-day</a:t>
            </a:r>
          </a:p>
        </p:txBody>
      </p:sp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2628900" y="3886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panose="020B0604030504040204" pitchFamily="34" charset="0"/>
              </a:rPr>
              <a:t>2-day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301625"/>
            <a:ext cx="8816975" cy="841375"/>
          </a:xfrm>
        </p:spPr>
        <p:txBody>
          <a:bodyPr/>
          <a:lstStyle/>
          <a:p>
            <a:r>
              <a:rPr lang="en-US" altLang="en-US"/>
              <a:t>Managing to Reduce Wheel Traffic Loss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Minimize driving on field</a:t>
            </a:r>
          </a:p>
          <a:p>
            <a:pPr lvl="1"/>
            <a:r>
              <a:rPr lang="en-US" altLang="en-US" dirty="0"/>
              <a:t>Use smallest tractor for equipment</a:t>
            </a:r>
          </a:p>
          <a:p>
            <a:pPr lvl="1"/>
            <a:r>
              <a:rPr lang="en-US" altLang="en-US" dirty="0"/>
              <a:t>Merge windrows where possible</a:t>
            </a:r>
          </a:p>
          <a:p>
            <a:pPr lvl="1"/>
            <a:r>
              <a:rPr lang="en-US" altLang="en-US" dirty="0"/>
              <a:t>Go to larger equipment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/>
          <a:stretch/>
        </p:blipFill>
        <p:spPr>
          <a:xfrm>
            <a:off x="114300" y="2362200"/>
            <a:ext cx="10287000" cy="3810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57300" y="3048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Cutter bar width effect on wheel traffic</a:t>
            </a:r>
          </a:p>
        </p:txBody>
      </p:sp>
    </p:spTree>
    <p:extLst>
      <p:ext uri="{BB962C8B-B14F-4D97-AF65-F5344CB8AC3E}">
        <p14:creationId xmlns:p14="http://schemas.microsoft.com/office/powerpoint/2010/main" val="173825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916" y="1752600"/>
            <a:ext cx="9144001" cy="41148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Mowing</a:t>
            </a:r>
          </a:p>
          <a:p>
            <a:pPr marL="519113" lvl="1">
              <a:spcBef>
                <a:spcPts val="0"/>
              </a:spcBef>
            </a:pPr>
            <a:r>
              <a:rPr lang="en-US" dirty="0">
                <a:latin typeface="+mj-lt"/>
              </a:rPr>
              <a:t>10’ mower</a:t>
            </a:r>
          </a:p>
          <a:p>
            <a:pPr marL="914400" lvl="2" indent="-280988">
              <a:spcBef>
                <a:spcPts val="0"/>
              </a:spcBef>
              <a:tabLst>
                <a:tab pos="976313" algn="l"/>
              </a:tabLst>
            </a:pPr>
            <a:r>
              <a:rPr lang="en-US" dirty="0">
                <a:latin typeface="+mj-lt"/>
              </a:rPr>
              <a:t>Two tractor tires (20’’) and two mower tires 15’ = 70”/120” = 58%</a:t>
            </a:r>
          </a:p>
          <a:p>
            <a:pPr>
              <a:buFont typeface="Wingdings" panose="05000000000000000000" pitchFamily="2" charset="2"/>
              <a:buChar char="ü"/>
              <a:tabLst>
                <a:tab pos="976313" algn="l"/>
              </a:tabLst>
            </a:pPr>
            <a:r>
              <a:rPr lang="en-US" dirty="0">
                <a:latin typeface="+mj-lt"/>
              </a:rPr>
              <a:t>Raking/merging</a:t>
            </a:r>
          </a:p>
          <a:p>
            <a:pPr marL="514350" lvl="1" indent="-280988">
              <a:spcBef>
                <a:spcPts val="0"/>
              </a:spcBef>
              <a:tabLst>
                <a:tab pos="976313" algn="l"/>
              </a:tabLst>
            </a:pPr>
            <a:r>
              <a:rPr lang="en-US" dirty="0">
                <a:latin typeface="+mj-lt"/>
              </a:rPr>
              <a:t>If 10’</a:t>
            </a:r>
          </a:p>
          <a:p>
            <a:pPr marL="914400" lvl="2" indent="-280988">
              <a:spcBef>
                <a:spcPts val="0"/>
              </a:spcBef>
              <a:tabLst>
                <a:tab pos="976313" algn="l"/>
              </a:tabLst>
            </a:pPr>
            <a:r>
              <a:rPr lang="en-US" dirty="0">
                <a:latin typeface="+mj-lt"/>
              </a:rPr>
              <a:t>58%</a:t>
            </a:r>
          </a:p>
          <a:p>
            <a:pPr marL="514350" lvl="1" indent="-280988">
              <a:spcBef>
                <a:spcPts val="0"/>
              </a:spcBef>
              <a:tabLst>
                <a:tab pos="976313" algn="l"/>
              </a:tabLst>
            </a:pPr>
            <a:r>
              <a:rPr lang="en-US" dirty="0">
                <a:latin typeface="+mj-lt"/>
              </a:rPr>
              <a:t>If 20’</a:t>
            </a:r>
          </a:p>
          <a:p>
            <a:pPr marL="914400" lvl="2" indent="-280988">
              <a:spcBef>
                <a:spcPts val="0"/>
              </a:spcBef>
              <a:tabLst>
                <a:tab pos="976313" algn="l"/>
              </a:tabLst>
            </a:pPr>
            <a:r>
              <a:rPr lang="en-US" dirty="0">
                <a:latin typeface="+mj-lt"/>
              </a:rPr>
              <a:t>29%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76313" algn="l"/>
              </a:tabLst>
            </a:pPr>
            <a:r>
              <a:rPr lang="en-US" dirty="0">
                <a:latin typeface="+mj-lt"/>
              </a:rPr>
              <a:t>Baling/chopping</a:t>
            </a:r>
          </a:p>
          <a:p>
            <a:pPr marL="914400" lvl="2" indent="-280988">
              <a:spcBef>
                <a:spcPts val="0"/>
              </a:spcBef>
              <a:tabLst>
                <a:tab pos="976313" algn="l"/>
              </a:tabLst>
            </a:pPr>
            <a:r>
              <a:rPr lang="en-US" dirty="0">
                <a:latin typeface="+mj-lt"/>
              </a:rPr>
              <a:t>29% plus traffic to haul wagon/truck or bales off field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976313" algn="l"/>
              </a:tabLst>
            </a:pPr>
            <a:endParaRPr lang="en-US" dirty="0">
              <a:latin typeface="+mj-lt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699" y="533400"/>
            <a:ext cx="8740775" cy="841375"/>
          </a:xfrm>
        </p:spPr>
        <p:txBody>
          <a:bodyPr>
            <a:normAutofit fontScale="90000"/>
          </a:bodyPr>
          <a:lstStyle/>
          <a:p>
            <a:r>
              <a:rPr lang="en-US" altLang="en-US" sz="3800" dirty="0"/>
              <a:t>Percentage of field covered with wheel traffic during harvesting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8101" y="35052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trafficked</a:t>
            </a:r>
          </a:p>
          <a:p>
            <a:r>
              <a:rPr lang="en-US" dirty="0"/>
              <a:t> 58     58</a:t>
            </a:r>
          </a:p>
          <a:p>
            <a:r>
              <a:rPr lang="en-US" dirty="0"/>
              <a:t> 58     29</a:t>
            </a:r>
          </a:p>
          <a:p>
            <a:r>
              <a:rPr lang="en-US" dirty="0"/>
              <a:t> 29     29</a:t>
            </a:r>
          </a:p>
          <a:p>
            <a:r>
              <a:rPr lang="en-US" dirty="0">
                <a:solidFill>
                  <a:srgbClr val="C00000"/>
                </a:solidFill>
              </a:rPr>
              <a:t>145   116</a:t>
            </a:r>
          </a:p>
        </p:txBody>
      </p:sp>
    </p:spTree>
    <p:extLst>
      <p:ext uri="{BB962C8B-B14F-4D97-AF65-F5344CB8AC3E}">
        <p14:creationId xmlns:p14="http://schemas.microsoft.com/office/powerpoint/2010/main" val="33343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916" y="1752600"/>
            <a:ext cx="9144001" cy="41148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Mowing</a:t>
            </a:r>
          </a:p>
          <a:p>
            <a:pPr marL="519113" lvl="1">
              <a:spcBef>
                <a:spcPts val="0"/>
              </a:spcBef>
            </a:pPr>
            <a:r>
              <a:rPr lang="en-US" dirty="0">
                <a:latin typeface="+mj-lt"/>
              </a:rPr>
              <a:t>13’ mower</a:t>
            </a:r>
          </a:p>
          <a:p>
            <a:pPr marL="914400" lvl="2" indent="-280988">
              <a:spcBef>
                <a:spcPts val="0"/>
              </a:spcBef>
              <a:tabLst>
                <a:tab pos="976313" algn="l"/>
              </a:tabLst>
            </a:pPr>
            <a:r>
              <a:rPr lang="en-US" dirty="0">
                <a:latin typeface="+mj-lt"/>
              </a:rPr>
              <a:t>Two tractor tires (20’’) and two mower tires 15’ = 70”/192” = 44%</a:t>
            </a:r>
          </a:p>
          <a:p>
            <a:pPr>
              <a:buFont typeface="Wingdings" panose="05000000000000000000" pitchFamily="2" charset="2"/>
              <a:buChar char="ü"/>
              <a:tabLst>
                <a:tab pos="976313" algn="l"/>
              </a:tabLst>
            </a:pPr>
            <a:r>
              <a:rPr lang="en-US" dirty="0">
                <a:latin typeface="+mj-lt"/>
              </a:rPr>
              <a:t>Raking/merging</a:t>
            </a:r>
          </a:p>
          <a:p>
            <a:pPr marL="514350" lvl="1" indent="-280988">
              <a:spcBef>
                <a:spcPts val="0"/>
              </a:spcBef>
              <a:tabLst>
                <a:tab pos="976313" algn="l"/>
              </a:tabLst>
            </a:pPr>
            <a:r>
              <a:rPr lang="en-US" dirty="0">
                <a:latin typeface="+mj-lt"/>
              </a:rPr>
              <a:t>If 13’</a:t>
            </a:r>
          </a:p>
          <a:p>
            <a:pPr marL="914400" lvl="2" indent="-280988">
              <a:spcBef>
                <a:spcPts val="0"/>
              </a:spcBef>
              <a:tabLst>
                <a:tab pos="976313" algn="l"/>
              </a:tabLst>
            </a:pPr>
            <a:r>
              <a:rPr lang="en-US" dirty="0">
                <a:latin typeface="+mj-lt"/>
              </a:rPr>
              <a:t>44%</a:t>
            </a:r>
          </a:p>
          <a:p>
            <a:pPr marL="514350" lvl="1" indent="-280988">
              <a:spcBef>
                <a:spcPts val="0"/>
              </a:spcBef>
              <a:tabLst>
                <a:tab pos="976313" algn="l"/>
              </a:tabLst>
            </a:pPr>
            <a:r>
              <a:rPr lang="en-US" dirty="0">
                <a:latin typeface="+mj-lt"/>
              </a:rPr>
              <a:t>If 26’</a:t>
            </a:r>
          </a:p>
          <a:p>
            <a:pPr marL="914400" lvl="2" indent="-280988">
              <a:spcBef>
                <a:spcPts val="0"/>
              </a:spcBef>
              <a:tabLst>
                <a:tab pos="976313" algn="l"/>
              </a:tabLst>
            </a:pPr>
            <a:r>
              <a:rPr lang="en-US" dirty="0">
                <a:latin typeface="+mj-lt"/>
              </a:rPr>
              <a:t>22%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76313" algn="l"/>
              </a:tabLst>
            </a:pPr>
            <a:r>
              <a:rPr lang="en-US" dirty="0">
                <a:latin typeface="+mj-lt"/>
              </a:rPr>
              <a:t>Baling/chopping</a:t>
            </a:r>
          </a:p>
          <a:p>
            <a:pPr marL="914400" lvl="2" indent="-280988">
              <a:spcBef>
                <a:spcPts val="0"/>
              </a:spcBef>
              <a:tabLst>
                <a:tab pos="976313" algn="l"/>
              </a:tabLst>
            </a:pPr>
            <a:r>
              <a:rPr lang="en-US" dirty="0">
                <a:latin typeface="+mj-lt"/>
              </a:rPr>
              <a:t>22% plus traffic to haul wagon/truck or bales off field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976313" algn="l"/>
              </a:tabLst>
            </a:pPr>
            <a:endParaRPr lang="en-US" dirty="0">
              <a:latin typeface="+mj-lt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699" y="533400"/>
            <a:ext cx="8740775" cy="841375"/>
          </a:xfrm>
        </p:spPr>
        <p:txBody>
          <a:bodyPr>
            <a:normAutofit fontScale="90000"/>
          </a:bodyPr>
          <a:lstStyle/>
          <a:p>
            <a:r>
              <a:rPr lang="en-US" altLang="en-US" sz="3800" dirty="0"/>
              <a:t>Percentage of field covered with wheel traffic during harvesting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4300" y="3505200"/>
            <a:ext cx="1447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trafficked</a:t>
            </a:r>
          </a:p>
          <a:p>
            <a:r>
              <a:rPr lang="en-US" dirty="0"/>
              <a:t> 44     44</a:t>
            </a:r>
          </a:p>
          <a:p>
            <a:r>
              <a:rPr lang="en-US" dirty="0"/>
              <a:t> 44     22</a:t>
            </a:r>
          </a:p>
          <a:p>
            <a:r>
              <a:rPr lang="en-US" dirty="0"/>
              <a:t> 22     22</a:t>
            </a:r>
          </a:p>
          <a:p>
            <a:r>
              <a:rPr lang="en-US" dirty="0">
                <a:solidFill>
                  <a:srgbClr val="C00000"/>
                </a:solidFill>
              </a:rPr>
              <a:t>110    88</a:t>
            </a:r>
          </a:p>
        </p:txBody>
      </p:sp>
    </p:spTree>
    <p:extLst>
      <p:ext uri="{BB962C8B-B14F-4D97-AF65-F5344CB8AC3E}">
        <p14:creationId xmlns:p14="http://schemas.microsoft.com/office/powerpoint/2010/main" val="379103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Mowed swaths in pairs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/>
          <a:stretch/>
        </p:blipFill>
        <p:spPr>
          <a:xfrm>
            <a:off x="21535" y="2971800"/>
            <a:ext cx="10287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7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Merged two swaths into one windrow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1"/>
          <a:stretch/>
        </p:blipFill>
        <p:spPr>
          <a:xfrm>
            <a:off x="24245" y="2209800"/>
            <a:ext cx="10287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4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01625"/>
            <a:ext cx="9220200" cy="1143000"/>
          </a:xfrm>
        </p:spPr>
        <p:txBody>
          <a:bodyPr/>
          <a:lstStyle/>
          <a:p>
            <a:r>
              <a:rPr lang="en-US" dirty="0"/>
              <a:t>Effect of cutter bar width on alfalfa yield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47900" y="2133600"/>
          <a:ext cx="5943600" cy="25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420707801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2181634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54008773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Cutter bar</a:t>
                      </a:r>
                      <a:r>
                        <a:rPr lang="en-US" sz="2800" baseline="0" dirty="0">
                          <a:latin typeface="+mj-lt"/>
                        </a:rPr>
                        <a:t> width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Yield increase /year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648158"/>
                  </a:ext>
                </a:extLst>
              </a:tr>
              <a:tr h="5807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9’ vs 12’ 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0.5 t </a:t>
                      </a:r>
                      <a:r>
                        <a:rPr lang="en-US" sz="2400" dirty="0" err="1">
                          <a:latin typeface="+mj-lt"/>
                        </a:rPr>
                        <a:t>dm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38327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10’ vs 13’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0.5 t </a:t>
                      </a:r>
                      <a:r>
                        <a:rPr lang="en-US" sz="2400" dirty="0" err="1">
                          <a:latin typeface="+mj-lt"/>
                        </a:rPr>
                        <a:t>dm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1936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10’ vs 13’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1.0 t </a:t>
                      </a:r>
                      <a:r>
                        <a:rPr lang="en-US" sz="2400" dirty="0" err="1">
                          <a:latin typeface="+mj-lt"/>
                        </a:rPr>
                        <a:t>dm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98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3101" y="5105400"/>
            <a:ext cx="5737914" cy="83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Contract harvesting may benefit from use of larger equipment</a:t>
            </a:r>
          </a:p>
        </p:txBody>
      </p:sp>
    </p:spTree>
    <p:extLst>
      <p:ext uri="{BB962C8B-B14F-4D97-AF65-F5344CB8AC3E}">
        <p14:creationId xmlns:p14="http://schemas.microsoft.com/office/powerpoint/2010/main" val="38010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301625"/>
            <a:ext cx="8816975" cy="841375"/>
          </a:xfrm>
        </p:spPr>
        <p:txBody>
          <a:bodyPr/>
          <a:lstStyle/>
          <a:p>
            <a:r>
              <a:rPr lang="en-US" altLang="en-US"/>
              <a:t>Managing to Reduce Wheel Traffic Loss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Minimize driving on field</a:t>
            </a:r>
          </a:p>
          <a:p>
            <a:pPr lvl="1"/>
            <a:r>
              <a:rPr lang="en-US" altLang="en-US" dirty="0"/>
              <a:t>Use smallest tractor for equipment</a:t>
            </a:r>
          </a:p>
          <a:p>
            <a:pPr lvl="1"/>
            <a:r>
              <a:rPr lang="en-US" altLang="en-US" dirty="0"/>
              <a:t>Merge windrows where possible</a:t>
            </a:r>
          </a:p>
          <a:p>
            <a:pPr lvl="1"/>
            <a:r>
              <a:rPr lang="en-US" altLang="en-US" dirty="0"/>
              <a:t>Go to larger equipment</a:t>
            </a:r>
          </a:p>
          <a:p>
            <a:pPr lvl="1"/>
            <a:r>
              <a:rPr lang="en-US" altLang="en-US" dirty="0"/>
              <a:t>Take most direct route to edge of field</a:t>
            </a:r>
          </a:p>
          <a:p>
            <a:pPr lvl="1"/>
            <a:r>
              <a:rPr lang="en-US" altLang="en-US" dirty="0"/>
              <a:t>Make road to drive on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24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ChangeArrowheads="1"/>
          </p:cNvSpPr>
          <p:nvPr/>
        </p:nvSpPr>
        <p:spPr bwMode="auto">
          <a:xfrm>
            <a:off x="5040313" y="3048000"/>
            <a:ext cx="206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7539" name="Picture 3" descr="wheel demonstration road Oct 5, 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800"/>
            <a:ext cx="10287000" cy="7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1844" y="225461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Farmer had trucks drive to flag and off field in same path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463" y="568325"/>
            <a:ext cx="8228012" cy="6096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61155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1541463" y="1827213"/>
            <a:ext cx="4033837" cy="4114800"/>
          </a:xfrm>
        </p:spPr>
      </p:sp>
      <p:pic>
        <p:nvPicPr>
          <p:cNvPr id="561156" name="Picture 4" descr="Wheel traff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" y="2286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Wheel traffic damage from driving  on wet field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301625"/>
            <a:ext cx="8664575" cy="841375"/>
          </a:xfrm>
        </p:spPr>
        <p:txBody>
          <a:bodyPr/>
          <a:lstStyle/>
          <a:p>
            <a:r>
              <a:rPr lang="en-US" altLang="en-US"/>
              <a:t>Managing to Reduce Wheel Traffic Loss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Minimize driving on field</a:t>
            </a:r>
          </a:p>
          <a:p>
            <a:r>
              <a:rPr lang="en-US" altLang="en-US" dirty="0"/>
              <a:t>Do driving on field soon after harvest </a:t>
            </a:r>
          </a:p>
          <a:p>
            <a:pPr lvl="1"/>
            <a:r>
              <a:rPr lang="en-US" altLang="en-US" dirty="0"/>
              <a:t>Manage to dry forage quickly</a:t>
            </a:r>
          </a:p>
          <a:p>
            <a:pPr lvl="1"/>
            <a:r>
              <a:rPr lang="en-US" altLang="en-US" dirty="0"/>
              <a:t>Harvest for haylage or baleage</a:t>
            </a:r>
          </a:p>
          <a:p>
            <a:pPr lvl="1"/>
            <a:r>
              <a:rPr lang="en-US" altLang="en-US" dirty="0"/>
              <a:t>Use preservative and harvest wet hay</a:t>
            </a:r>
          </a:p>
          <a:p>
            <a:r>
              <a:rPr lang="en-US" altLang="en-US" dirty="0"/>
              <a:t>Use of duals not recommended</a:t>
            </a:r>
          </a:p>
          <a:p>
            <a:r>
              <a:rPr lang="en-US" altLang="en-US" dirty="0"/>
              <a:t>Apply manure quickly after cutting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827213"/>
            <a:ext cx="87630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Wheel traffic can significantly reduce yield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Wheel traffic damage appears to be mainly due to plant damage.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Traffic longer after cutting does more damage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Genetic differences exist for traffic 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2" name="Picture 2" descr="SWATH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0283825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 descr="wheel2 demonstration Oct 5, 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725"/>
            <a:ext cx="10629900" cy="719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900" y="4876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Alfalfa damaged in by tractor wheel lugs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Multi-State wheel traffic study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/>
              <a:t>Plots with no traffic, 2-day or 5-day traffic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/>
              <a:t>100% of plot covered twice per cutting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/>
              <a:t>States participating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100"/>
              <a:t>Iowa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100"/>
              <a:t>Kentucky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100"/>
              <a:t>Minnesota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100"/>
              <a:t>New York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100"/>
              <a:t>South Dakota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100"/>
              <a:t>Wisconsin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Bulk density     after 2 years</a:t>
            </a:r>
            <a:endParaRPr lang="en-US" altLang="en-US">
              <a:latin typeface="Century Schoolbook" panose="02040604050505020304" pitchFamily="18" charset="0"/>
            </a:endParaRPr>
          </a:p>
        </p:txBody>
      </p:sp>
      <p:graphicFrame>
        <p:nvGraphicFramePr>
          <p:cNvPr id="565251" name="Object 3"/>
          <p:cNvGraphicFramePr>
            <a:graphicFrameLocks noChangeAspect="1"/>
          </p:cNvGraphicFramePr>
          <p:nvPr>
            <p:ph idx="1"/>
          </p:nvPr>
        </p:nvGraphicFramePr>
        <p:xfrm>
          <a:off x="1543050" y="1981200"/>
          <a:ext cx="87439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53" name="Chart" r:id="rId3" imgW="8743846" imgH="4114736" progId="MSGraph.Chart.8">
                  <p:embed followColorScheme="full"/>
                </p:oleObj>
              </mc:Choice>
              <mc:Fallback>
                <p:oleObj name="Chart" r:id="rId3" imgW="8743846" imgH="411473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981200"/>
                        <a:ext cx="874395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Effect of wheel traffic on alfalfa yield</a:t>
            </a:r>
          </a:p>
        </p:txBody>
      </p:sp>
      <p:graphicFrame>
        <p:nvGraphicFramePr>
          <p:cNvPr id="567299" name="Object 3"/>
          <p:cNvGraphicFramePr>
            <a:graphicFrameLocks noChangeAspect="1"/>
          </p:cNvGraphicFramePr>
          <p:nvPr>
            <p:ph idx="1"/>
          </p:nvPr>
        </p:nvGraphicFramePr>
        <p:xfrm>
          <a:off x="1541463" y="1827213"/>
          <a:ext cx="822801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01" name="Chart" r:id="rId4" imgW="8743846" imgH="4114736" progId="MSGraph.Chart.8">
                  <p:embed followColorScheme="full"/>
                </p:oleObj>
              </mc:Choice>
              <mc:Fallback>
                <p:oleObj name="Chart" r:id="rId4" imgW="8743846" imgH="411473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1827213"/>
                        <a:ext cx="8228012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Effect of wheel traffic on 2-year yield</a:t>
            </a:r>
          </a:p>
        </p:txBody>
      </p:sp>
      <p:graphicFrame>
        <p:nvGraphicFramePr>
          <p:cNvPr id="569347" name="Object 3"/>
          <p:cNvGraphicFramePr>
            <a:graphicFrameLocks noChangeAspect="1"/>
          </p:cNvGraphicFramePr>
          <p:nvPr>
            <p:ph idx="1"/>
          </p:nvPr>
        </p:nvGraphicFramePr>
        <p:xfrm>
          <a:off x="4381500" y="1752600"/>
          <a:ext cx="54610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50" name="Chart" r:id="rId3" imgW="5486400" imgH="4124233" progId="MSGraph.Chart.8">
                  <p:embed followColorScheme="full"/>
                </p:oleObj>
              </mc:Choice>
              <mc:Fallback>
                <p:oleObj name="Chart" r:id="rId3" imgW="5486400" imgH="412423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1752600"/>
                        <a:ext cx="5461000" cy="452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952500" y="2438400"/>
            <a:ext cx="2971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panose="020B0604030504040204" pitchFamily="34" charset="0"/>
              </a:rPr>
              <a:t>Pick highest yielding variety!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panose="020B0604030504040204" pitchFamily="34" charset="0"/>
              </a:rPr>
              <a:t>Percent yield loss only important to developers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wheel Traffic on Stem/ft</a:t>
            </a:r>
            <a:r>
              <a:rPr lang="en-US" altLang="en-US" baseline="30000"/>
              <a:t>2</a:t>
            </a:r>
            <a:endParaRPr lang="en-US" altLang="en-US">
              <a:latin typeface="Century Schoolbook" panose="02040604050505020304" pitchFamily="18" charset="0"/>
            </a:endParaRPr>
          </a:p>
        </p:txBody>
      </p:sp>
      <p:graphicFrame>
        <p:nvGraphicFramePr>
          <p:cNvPr id="570371" name="Object 3"/>
          <p:cNvGraphicFramePr>
            <a:graphicFrameLocks noChangeAspect="1"/>
          </p:cNvGraphicFramePr>
          <p:nvPr>
            <p:ph idx="1"/>
          </p:nvPr>
        </p:nvGraphicFramePr>
        <p:xfrm>
          <a:off x="1541463" y="1979613"/>
          <a:ext cx="8775700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73" name="Chart" r:id="rId3" imgW="8743846" imgH="4114736" progId="MSGraph.Chart.8">
                  <p:embed followColorScheme="full"/>
                </p:oleObj>
              </mc:Choice>
              <mc:Fallback>
                <p:oleObj name="Chart" r:id="rId3" imgW="8743846" imgH="411473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1979613"/>
                        <a:ext cx="8775700" cy="412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71395" name="Picture 3" descr="wheel traffic closeup, july 4, 20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2438400"/>
            <a:ext cx="4295775" cy="322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396" name="Picture 4" descr="No wheel traffic closeup, july 4, 200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6550" y="2247900"/>
            <a:ext cx="4041775" cy="322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1948</TotalTime>
  <Words>500</Words>
  <Application>Microsoft Office PowerPoint</Application>
  <PresentationFormat>35mm Slides</PresentationFormat>
  <Paragraphs>105</Paragraphs>
  <Slides>22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Times New Roman</vt:lpstr>
      <vt:lpstr>Arial</vt:lpstr>
      <vt:lpstr>Verdana</vt:lpstr>
      <vt:lpstr>Wingdings</vt:lpstr>
      <vt:lpstr>Century Schoolbook</vt:lpstr>
      <vt:lpstr>Tahoma</vt:lpstr>
      <vt:lpstr>Eclipse</vt:lpstr>
      <vt:lpstr>Microsoft Graph Chart</vt:lpstr>
      <vt:lpstr>PowerPoint Presentation</vt:lpstr>
      <vt:lpstr>PowerPoint Presentation</vt:lpstr>
      <vt:lpstr>PowerPoint Presentation</vt:lpstr>
      <vt:lpstr>Multi-State wheel traffic study</vt:lpstr>
      <vt:lpstr>Bulk density     after 2 years</vt:lpstr>
      <vt:lpstr>Effect of wheel traffic on alfalfa yield</vt:lpstr>
      <vt:lpstr>Effect of wheel traffic on 2-year yield</vt:lpstr>
      <vt:lpstr>Effect of wheel Traffic on Stem/ft2</vt:lpstr>
      <vt:lpstr>PowerPoint Presentation</vt:lpstr>
      <vt:lpstr>Yield loss over 2 years</vt:lpstr>
      <vt:lpstr>Managing to Reduce Wheel Traffic Loss</vt:lpstr>
      <vt:lpstr>PowerPoint Presentation</vt:lpstr>
      <vt:lpstr>Percentage of field covered with wheel traffic during harvesting</vt:lpstr>
      <vt:lpstr>Percentage of field covered with wheel traffic during harvesting</vt:lpstr>
      <vt:lpstr>Mowed swaths in pairs</vt:lpstr>
      <vt:lpstr>Merged two swaths into one windrow</vt:lpstr>
      <vt:lpstr>Effect of cutter bar width on alfalfa yield</vt:lpstr>
      <vt:lpstr>Managing to Reduce Wheel Traffic Loss</vt:lpstr>
      <vt:lpstr>PowerPoint Presentation</vt:lpstr>
      <vt:lpstr>Managing to Reduce Wheel Traffic Loss</vt:lpstr>
      <vt:lpstr>Summary</vt:lpstr>
      <vt:lpstr>PowerPoint Presentation</vt:lpstr>
    </vt:vector>
  </TitlesOfParts>
  <Company>Agronomy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background master slide</dc:title>
  <dc:creator>Dan Undersander</dc:creator>
  <cp:lastModifiedBy>DANIEL J UNDERSANDER</cp:lastModifiedBy>
  <cp:revision>99</cp:revision>
  <cp:lastPrinted>1998-01-13T00:08:22Z</cp:lastPrinted>
  <dcterms:created xsi:type="dcterms:W3CDTF">1998-01-02T12:44:58Z</dcterms:created>
  <dcterms:modified xsi:type="dcterms:W3CDTF">2017-05-23T14:20:20Z</dcterms:modified>
</cp:coreProperties>
</file>