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08" r:id="rId2"/>
    <p:sldId id="257" r:id="rId3"/>
    <p:sldId id="258" r:id="rId4"/>
    <p:sldId id="259" r:id="rId5"/>
    <p:sldId id="260" r:id="rId6"/>
    <p:sldId id="297" r:id="rId7"/>
    <p:sldId id="298" r:id="rId8"/>
    <p:sldId id="299" r:id="rId9"/>
    <p:sldId id="300" r:id="rId10"/>
    <p:sldId id="261" r:id="rId11"/>
    <p:sldId id="270" r:id="rId12"/>
    <p:sldId id="267" r:id="rId13"/>
    <p:sldId id="271" r:id="rId14"/>
    <p:sldId id="278" r:id="rId15"/>
    <p:sldId id="268" r:id="rId16"/>
    <p:sldId id="269" r:id="rId17"/>
    <p:sldId id="301" r:id="rId18"/>
    <p:sldId id="302" r:id="rId19"/>
    <p:sldId id="306" r:id="rId20"/>
    <p:sldId id="272" r:id="rId21"/>
    <p:sldId id="273" r:id="rId22"/>
    <p:sldId id="280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0099"/>
    <a:srgbClr val="0000CC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6991A-CED0-4AE6-8CDA-EC5BA9012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F018F3-E509-4411-BE04-60E98DA90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09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7E3C18-D1B2-4155-B8E9-1AB2344158B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4593" name="Picture 17" descr="TF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1600200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F02C6-2CEF-4D9F-B1CD-F81ECA110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017C-CF24-4BF6-9B9F-D67570D18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3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C20AE3-832F-4A3B-B044-EBBCB2F0A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1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A9AEDC-F328-4BC7-93F5-3150FB5EA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4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3D6F54-AD1F-43A8-9F36-BE749C87F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35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FC0AF-0484-448E-9641-1F4FB9493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90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44B0D-49E1-4564-8EE1-44143DDC1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38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AA3B-46FC-473F-985B-7374B29B4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0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8BA6F-DD88-4722-8D15-32AB062BF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5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A219-AD8D-451E-8C70-909D7DFE3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01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E083-9309-44E1-B3AB-CE7D7C8A5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F63A6-AE57-487F-8F6C-6116EDA97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90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84FB-B905-4C1C-ADD7-C6E9F2486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552C6-6871-4565-A218-B04A09F1805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3569" name="Picture 17" descr="TFlogo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1600200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Storing Forage in Silage Piles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Jerry Clark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UW Extension Educator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Chippewa County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Dr. Brian Holmes</a:t>
            </a:r>
          </a:p>
          <a:p>
            <a:pPr>
              <a:buFontTx/>
              <a:buNone/>
            </a:pPr>
            <a:r>
              <a:rPr lang="en-US" altLang="en-US"/>
              <a:t>UW-Extension</a:t>
            </a:r>
          </a:p>
          <a:p>
            <a:pPr>
              <a:buFontTx/>
              <a:buNone/>
            </a:pPr>
            <a:r>
              <a:rPr lang="en-US" altLang="en-US"/>
              <a:t>Dept. Biological Systems</a:t>
            </a:r>
          </a:p>
          <a:p>
            <a:pPr>
              <a:buFontTx/>
              <a:buNone/>
            </a:pPr>
            <a:r>
              <a:rPr lang="en-US" altLang="en-US"/>
              <a:t>Engineering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1143000"/>
          </a:xfrm>
        </p:spPr>
        <p:txBody>
          <a:bodyPr/>
          <a:lstStyle/>
          <a:p>
            <a:r>
              <a:rPr lang="en-US" altLang="en-US"/>
              <a:t>Siting -Wells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Locate </a:t>
            </a:r>
            <a:r>
              <a:rPr lang="en-US" altLang="en-US" sz="2800" b="1"/>
              <a:t>&gt;</a:t>
            </a:r>
            <a:r>
              <a:rPr lang="en-US" altLang="en-US" sz="2800"/>
              <a:t> 100 feet from well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Down slope from wells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Lighter soils – distance may be greater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Collect leachate and dispose properly</a:t>
            </a:r>
          </a:p>
        </p:txBody>
      </p:sp>
      <p:pic>
        <p:nvPicPr>
          <p:cNvPr id="7172" name="Picture 4" descr="Doornink Leachate Kills Gra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4114800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05400" y="373063"/>
            <a:ext cx="274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folHlink"/>
                </a:solidFill>
                <a:latin typeface="Arial" charset="0"/>
              </a:rPr>
              <a:t>Effect of Seepage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0" y="830263"/>
            <a:ext cx="38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176" name="Picture 8" descr="Dornink Pad Leachate Contro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084513"/>
            <a:ext cx="4267200" cy="27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18325" y="44196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00"/>
                </a:solidFill>
                <a:latin typeface="Arial" charset="0"/>
              </a:rPr>
              <a:t>Tank Inlet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705600" y="4770438"/>
            <a:ext cx="255588" cy="106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10200" y="3048000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Settled Solids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732463" y="35020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0066"/>
                </a:solidFill>
                <a:latin typeface="Arial" charset="0"/>
              </a:rPr>
              <a:t>Screen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705600" y="3733800"/>
            <a:ext cx="38100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200400" cy="1143000"/>
          </a:xfrm>
        </p:spPr>
        <p:txBody>
          <a:bodyPr/>
          <a:lstStyle/>
          <a:p>
            <a:r>
              <a:rPr lang="en-US" altLang="en-US"/>
              <a:t>Filling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3/8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to 3/4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theoretical length of cut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Better fermentation if cut short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Whole plant moisture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65-70%  corn silage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60-65%  hay silage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6391" name="Picture 7" descr="pushertracto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53975"/>
            <a:ext cx="4419600" cy="287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700588" y="2819400"/>
          <a:ext cx="44958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hart" r:id="rId4" imgW="4610100" imgH="3229051" progId="Excel.Chart.8">
                  <p:embed/>
                </p:oleObj>
              </mc:Choice>
              <mc:Fallback>
                <p:oleObj name="Chart" r:id="rId4" imgW="4610100" imgH="322905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819400"/>
                        <a:ext cx="4495800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24400" y="5791200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FF00"/>
                </a:solidFill>
              </a:rPr>
              <a:t>Bastiman 1976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257800" cy="1143000"/>
          </a:xfrm>
        </p:spPr>
        <p:txBody>
          <a:bodyPr/>
          <a:lstStyle/>
          <a:p>
            <a:r>
              <a:rPr lang="en-US" altLang="en-US"/>
              <a:t>Filling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410200" cy="4114800"/>
          </a:xfrm>
        </p:spPr>
        <p:txBody>
          <a:bodyPr/>
          <a:lstStyle/>
          <a:p>
            <a:r>
              <a:rPr lang="en-US" altLang="en-US" sz="2800"/>
              <a:t>Progressive wedge technique</a:t>
            </a:r>
          </a:p>
          <a:p>
            <a:r>
              <a:rPr lang="en-US" altLang="en-US" sz="2800"/>
              <a:t>6”</a:t>
            </a:r>
            <a:r>
              <a:rPr lang="en-US" altLang="en-US" sz="2800">
                <a:cs typeface="Times New Roman" pitchFamily="18" charset="0"/>
              </a:rPr>
              <a:t> layer maximum</a:t>
            </a:r>
          </a:p>
          <a:p>
            <a:r>
              <a:rPr lang="en-US" altLang="en-US" sz="2800">
                <a:cs typeface="Times New Roman" pitchFamily="18" charset="0"/>
              </a:rPr>
              <a:t>Side slope of 3:1 (horizontal:vertical)</a:t>
            </a:r>
          </a:p>
          <a:p>
            <a:r>
              <a:rPr lang="en-US" altLang="en-US" sz="2800">
                <a:cs typeface="Times New Roman" pitchFamily="18" charset="0"/>
              </a:rPr>
              <a:t>Triangle cross section for small piles</a:t>
            </a:r>
          </a:p>
          <a:p>
            <a:r>
              <a:rPr lang="en-US" altLang="en-US" sz="2800">
                <a:cs typeface="Times New Roman" pitchFamily="18" charset="0"/>
              </a:rPr>
              <a:t>Trapezoid cross section for larger piles</a:t>
            </a:r>
          </a:p>
          <a:p>
            <a:r>
              <a:rPr lang="en-US" altLang="en-US" sz="2800">
                <a:cs typeface="Times New Roman" pitchFamily="18" charset="0"/>
              </a:rPr>
              <a:t>Pile height limited by reach of unloading equipment</a:t>
            </a:r>
            <a:endParaRPr lang="en-US" altLang="en-US" sz="280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715000" y="2057400"/>
          <a:ext cx="30051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rawing" r:id="rId3" imgW="2167200" imgH="1533600" progId="FLW3Drawing">
                  <p:embed/>
                </p:oleObj>
              </mc:Choice>
              <mc:Fallback>
                <p:oleObj name="Drawing" r:id="rId3" imgW="2167200" imgH="1533600" progId="FLW3Drawing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30051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562600" y="0"/>
          <a:ext cx="3132138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rawing" r:id="rId5" imgW="2674800" imgH="1699200" progId="FLW3Drawing">
                  <p:embed/>
                </p:oleObj>
              </mc:Choice>
              <mc:Fallback>
                <p:oleObj name="Drawing" r:id="rId5" imgW="2674800" imgH="1699200" progId="FLW3Drawing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132138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8" descr="P000199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72200" y="5089525"/>
            <a:ext cx="2316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ahoma" pitchFamily="34" charset="0"/>
              </a:rPr>
              <a:t>Needs Shallower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ahoma" pitchFamily="34" charset="0"/>
              </a:rPr>
              <a:t>Side Slopes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8153400" y="4800600"/>
            <a:ext cx="76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6000"/>
              <a:t>Pack! Pack! And Pack some more!!!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17415" name="Picture 7" descr="packertracto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60663"/>
            <a:ext cx="3810000" cy="255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2032000"/>
            <a:ext cx="853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en-US" altLang="en-US" sz="9600">
                <a:solidFill>
                  <a:srgbClr val="FFFF00"/>
                </a:solidFill>
              </a:rPr>
              <a:t>   GO   PACK!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altLang="en-US"/>
              <a:t>Packing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800600" cy="4114800"/>
          </a:xfrm>
        </p:spPr>
        <p:txBody>
          <a:bodyPr/>
          <a:lstStyle/>
          <a:p>
            <a:r>
              <a:rPr lang="en-US" altLang="en-US"/>
              <a:t>Packing Tractor </a:t>
            </a:r>
          </a:p>
          <a:p>
            <a:pPr lvl="1"/>
            <a:r>
              <a:rPr lang="en-US" altLang="en-US"/>
              <a:t> Shuttle shift</a:t>
            </a:r>
          </a:p>
          <a:p>
            <a:pPr lvl="1"/>
            <a:r>
              <a:rPr lang="en-US" altLang="en-US"/>
              <a:t> Roll over protection &amp;          seat belts	</a:t>
            </a:r>
          </a:p>
          <a:p>
            <a:pPr lvl="1"/>
            <a:r>
              <a:rPr lang="en-US" altLang="en-US"/>
              <a:t>As heavy as possible</a:t>
            </a:r>
          </a:p>
          <a:p>
            <a:pPr lvl="1"/>
            <a:r>
              <a:rPr lang="en-US" altLang="en-US"/>
              <a:t>Duals add safety not necessarily better packing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14341" name="Picture 5" descr="Silage3a_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08388"/>
            <a:ext cx="4495800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114800"/>
          </a:xfrm>
        </p:spPr>
        <p:txBody>
          <a:bodyPr/>
          <a:lstStyle/>
          <a:p>
            <a:r>
              <a:rPr lang="en-US" altLang="en-US" sz="2800"/>
              <a:t>Packing time</a:t>
            </a:r>
          </a:p>
          <a:p>
            <a:pPr>
              <a:buFontTx/>
              <a:buNone/>
            </a:pPr>
            <a:r>
              <a:rPr lang="en-US" altLang="en-US" sz="2800"/>
              <a:t>	_  </a:t>
            </a:r>
            <a:r>
              <a:rPr lang="en-US" altLang="en-US" sz="2400"/>
              <a:t>Multiple passes/multiple                	directions</a:t>
            </a:r>
          </a:p>
          <a:p>
            <a:pPr lvl="1"/>
            <a:r>
              <a:rPr lang="en-US" altLang="en-US" sz="2400"/>
              <a:t>5 minutes per ton of wet forage</a:t>
            </a:r>
          </a:p>
          <a:p>
            <a:pPr lvl="1"/>
            <a:r>
              <a:rPr lang="en-US" altLang="en-US" sz="2400"/>
              <a:t>½ hour before and after filling</a:t>
            </a:r>
          </a:p>
          <a:p>
            <a:pPr lvl="1"/>
            <a:endParaRPr lang="en-US" altLang="en-US" sz="2400"/>
          </a:p>
          <a:p>
            <a:endParaRPr lang="en-US" altLang="en-US" sz="2800"/>
          </a:p>
        </p:txBody>
      </p:sp>
      <p:pic>
        <p:nvPicPr>
          <p:cNvPr id="15368" name="Picture 8" descr="Silage3a_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660650"/>
            <a:ext cx="3810000" cy="275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/>
          </p:cNvGraphicFramePr>
          <p:nvPr/>
        </p:nvGraphicFramePr>
        <p:xfrm>
          <a:off x="0" y="-7620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Chart" r:id="rId3" imgW="8039100" imgH="5067300" progId="MSGraph.Chart.8">
                  <p:embed followColorScheme="textAndBackground"/>
                </p:oleObj>
              </mc:Choice>
              <mc:Fallback>
                <p:oleObj name="Chart" r:id="rId3" imgW="8039100" imgH="5067300" progId="MSGraph.Chart.8">
                  <p:embed followColorScheme="textAndBackground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200"/>
                        <a:ext cx="9144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"/>
            <a:ext cx="8229600" cy="560388"/>
          </a:xfrm>
          <a:noFill/>
          <a:ln/>
        </p:spPr>
        <p:txBody>
          <a:bodyPr lIns="0" tIns="0" rIns="0" bIns="0" anchor="ctr"/>
          <a:lstStyle/>
          <a:p>
            <a:pPr marL="0" indent="0" defTabSz="442913">
              <a:spcBef>
                <a:spcPct val="0"/>
              </a:spcBef>
              <a:buClr>
                <a:srgbClr val="808080"/>
              </a:buClr>
              <a:buSzPct val="90000"/>
              <a:buFont typeface="Monotype Sorts" pitchFamily="2" charset="2"/>
              <a:buNone/>
            </a:pPr>
            <a:r>
              <a:rPr lang="en-US" altLang="en-US" sz="4200" b="1">
                <a:solidFill>
                  <a:srgbClr val="FFFF00"/>
                </a:solidFill>
              </a:rPr>
              <a:t>Max. Packing Time – One Tractor</a:t>
            </a:r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374650"/>
          <a:ext cx="914400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hart" r:id="rId3" imgW="7581900" imgH="5277002" progId="Excel.Chart.8">
                  <p:embed/>
                </p:oleObj>
              </mc:Choice>
              <mc:Fallback>
                <p:oleObj name="Chart" r:id="rId3" imgW="7581900" imgH="527700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4650"/>
                        <a:ext cx="9144000" cy="617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143000" y="533400"/>
            <a:ext cx="1219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705600" y="1295400"/>
            <a:ext cx="2438400" cy="6858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1750" y="228600"/>
          <a:ext cx="9112250" cy="63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Chart" r:id="rId3" imgW="7581900" imgH="5438851" progId="Excel.Chart.8">
                  <p:embed/>
                </p:oleObj>
              </mc:Choice>
              <mc:Fallback>
                <p:oleObj name="Chart" r:id="rId3" imgW="7581900" imgH="54388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228600"/>
                        <a:ext cx="9112250" cy="634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705600" y="1447800"/>
            <a:ext cx="2438400" cy="5334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143000" y="533400"/>
            <a:ext cx="1066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Silage Piles-advantages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Short or long term storage</a:t>
            </a:r>
          </a:p>
          <a:p>
            <a:endParaRPr lang="en-US" altLang="en-US"/>
          </a:p>
          <a:p>
            <a:r>
              <a:rPr lang="en-US" altLang="en-US"/>
              <a:t>Inexpensive</a:t>
            </a:r>
          </a:p>
          <a:p>
            <a:endParaRPr lang="en-US" altLang="en-US"/>
          </a:p>
          <a:p>
            <a:r>
              <a:rPr lang="en-US" altLang="en-US"/>
              <a:t>Filling through Feedout Dry Matter Losses Less Than 21% with </a:t>
            </a:r>
            <a:r>
              <a:rPr lang="en-US" altLang="en-US" b="1">
                <a:solidFill>
                  <a:schemeClr val="folHlink"/>
                </a:solidFill>
              </a:rPr>
              <a:t>Good 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86200" cy="1143000"/>
          </a:xfrm>
        </p:spPr>
        <p:txBody>
          <a:bodyPr/>
          <a:lstStyle/>
          <a:p>
            <a:r>
              <a:rPr lang="en-US" altLang="en-US"/>
              <a:t>Covering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Cover as soon as possible</a:t>
            </a:r>
          </a:p>
          <a:p>
            <a:r>
              <a:rPr lang="en-US" altLang="en-US" sz="2800"/>
              <a:t> 6 mil plastic </a:t>
            </a:r>
          </a:p>
          <a:p>
            <a:r>
              <a:rPr lang="en-US" altLang="en-US" sz="2800"/>
              <a:t>Tires touching each other</a:t>
            </a:r>
          </a:p>
          <a:p>
            <a:r>
              <a:rPr lang="en-US" altLang="en-US" sz="2800"/>
              <a:t>Seal edges</a:t>
            </a:r>
          </a:p>
          <a:p>
            <a:pPr lvl="1">
              <a:buFontTx/>
              <a:buNone/>
            </a:pPr>
            <a:endParaRPr lang="en-US" altLang="en-US" sz="2400"/>
          </a:p>
          <a:p>
            <a:endParaRPr lang="en-US" altLang="en-US" sz="2800"/>
          </a:p>
        </p:txBody>
      </p:sp>
      <p:pic>
        <p:nvPicPr>
          <p:cNvPr id="1844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6225"/>
            <a:ext cx="4191000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95625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096000" y="3730625"/>
            <a:ext cx="2286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257800" y="3317875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FF00"/>
                </a:solidFill>
              </a:rPr>
              <a:t>Needs More</a:t>
            </a:r>
          </a:p>
          <a:p>
            <a:pPr eaLnBrk="0" hangingPunct="0"/>
            <a:r>
              <a:rPr lang="en-US" altLang="en-US" sz="1800" b="1">
                <a:solidFill>
                  <a:srgbClr val="FFFF00"/>
                </a:solidFill>
              </a:rPr>
              <a:t>Tires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810000" y="1600200"/>
          <a:ext cx="28194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rawing" r:id="rId3" imgW="2599200" imgH="1836000" progId="FLW3Drawing">
                  <p:embed/>
                </p:oleObj>
              </mc:Choice>
              <mc:Fallback>
                <p:oleObj name="Drawing" r:id="rId3" imgW="2599200" imgH="1836000" progId="FLW3Drawing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819400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5410200" cy="1143000"/>
          </a:xfrm>
        </p:spPr>
        <p:txBody>
          <a:bodyPr/>
          <a:lstStyle/>
          <a:p>
            <a:r>
              <a:rPr lang="en-US" altLang="en-US"/>
              <a:t>Feedout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Minimum 12 inches removal per day-minimizes spoilage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Keep Smooth Face –Consider Facer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Less can be fed out during winter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946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152400"/>
            <a:ext cx="2605088" cy="176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1981200"/>
            <a:ext cx="2601913" cy="177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 descr="MVC-692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86715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24034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586163" y="2895600"/>
            <a:ext cx="2743200" cy="609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0" y="914400"/>
            <a:ext cx="7772400" cy="533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2133600"/>
            <a:ext cx="38100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0" y="4191000"/>
            <a:ext cx="2667000" cy="1600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762000" y="914400"/>
            <a:ext cx="7772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62000" y="1447800"/>
            <a:ext cx="7772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22525" y="990600"/>
            <a:ext cx="240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360 ft - one year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762000" y="2133600"/>
            <a:ext cx="381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62000" y="2667000"/>
            <a:ext cx="381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762000" y="3200400"/>
            <a:ext cx="381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184525" y="148748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or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362200" y="2743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180 ft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362200" y="2209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180 ft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62000" y="41910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762000" y="47244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762000" y="52578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762000" y="57912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47800" y="4267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120 ft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447800" y="48006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120 ft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447800" y="5334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120 ft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762000" y="4191000"/>
            <a:ext cx="0" cy="1600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429000" y="4191000"/>
            <a:ext cx="0" cy="1600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762000" y="2133600"/>
            <a:ext cx="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4572000" y="2133600"/>
            <a:ext cx="0" cy="1066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762000" y="914400"/>
            <a:ext cx="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8534400" y="914400"/>
            <a:ext cx="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057400" y="3505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or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953000" y="1219200"/>
            <a:ext cx="3581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762000" y="1219200"/>
            <a:ext cx="1600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352800" y="2438400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762000" y="2438400"/>
            <a:ext cx="152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2438400" y="4495800"/>
            <a:ext cx="990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762000" y="449580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4572000" y="2362200"/>
            <a:ext cx="45720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000"/>
              <a:t>Example:</a:t>
            </a:r>
          </a:p>
          <a:p>
            <a:pPr lvl="1"/>
            <a:r>
              <a:rPr lang="en-US" altLang="en-US" sz="3000"/>
              <a:t>360 day feed storage period</a:t>
            </a:r>
          </a:p>
          <a:p>
            <a:pPr lvl="1"/>
            <a:endParaRPr lang="en-US" altLang="en-US" sz="3000"/>
          </a:p>
          <a:p>
            <a:pPr lvl="1"/>
            <a:r>
              <a:rPr lang="en-US" altLang="en-US" sz="3000"/>
              <a:t>Total Length of pile(s) should be 360 feet long, consider several piles</a:t>
            </a:r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276600" y="15240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Feedout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Inexpensive way to store forage</a:t>
            </a:r>
          </a:p>
          <a:p>
            <a:r>
              <a:rPr lang="en-US" altLang="en-US" sz="2800"/>
              <a:t>Direct expenses include pad, labor, packing &amp; unloading equipment, plastic, fuel</a:t>
            </a:r>
          </a:p>
          <a:p>
            <a:r>
              <a:rPr lang="en-US" altLang="en-US" sz="2800"/>
              <a:t>Indirect expense is forage dry matter loss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334000" y="2057400"/>
            <a:ext cx="3200400" cy="2971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/>
              <a:t>$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5791200" y="2514600"/>
            <a:ext cx="2209800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PC16003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304800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419600" cy="1143000"/>
          </a:xfrm>
        </p:spPr>
        <p:txBody>
          <a:bodyPr/>
          <a:lstStyle/>
          <a:p>
            <a:r>
              <a:rPr lang="en-US" altLang="en-US"/>
              <a:t>Tips for Success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Harvest at correct moisture</a:t>
            </a:r>
          </a:p>
          <a:p>
            <a:r>
              <a:rPr lang="en-US" altLang="en-US" sz="2800"/>
              <a:t>Proper siting and construction</a:t>
            </a:r>
          </a:p>
          <a:p>
            <a:r>
              <a:rPr lang="en-US" altLang="en-US" sz="2800"/>
              <a:t>Thorough packing</a:t>
            </a:r>
          </a:p>
          <a:p>
            <a:r>
              <a:rPr lang="en-US" altLang="en-US" sz="2800"/>
              <a:t>Immediate covering</a:t>
            </a:r>
          </a:p>
          <a:p>
            <a:r>
              <a:rPr lang="en-US" altLang="en-US" sz="2800"/>
              <a:t>Proper feedout</a:t>
            </a:r>
          </a:p>
          <a:p>
            <a:endParaRPr lang="en-US" altLang="en-US" sz="28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724400" y="2971800"/>
            <a:ext cx="4114800" cy="1219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800600" y="5410200"/>
            <a:ext cx="3886200" cy="533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Silage Piles-disadvantages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 matter losses greater than 50% without proper management</a:t>
            </a:r>
          </a:p>
          <a:p>
            <a:endParaRPr lang="en-US" altLang="en-US"/>
          </a:p>
          <a:p>
            <a:r>
              <a:rPr lang="en-US" altLang="en-US"/>
              <a:t>Space requirements</a:t>
            </a:r>
          </a:p>
          <a:p>
            <a:endParaRPr lang="en-US" altLang="en-US"/>
          </a:p>
          <a:p>
            <a:r>
              <a:rPr lang="en-US" altLang="en-US"/>
              <a:t>Possible distance from feeding area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724400" cy="1143000"/>
          </a:xfrm>
        </p:spPr>
        <p:txBody>
          <a:bodyPr/>
          <a:lstStyle/>
          <a:p>
            <a:r>
              <a:rPr lang="en-US" altLang="en-US"/>
              <a:t>Siting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19600" cy="4114800"/>
          </a:xfrm>
        </p:spPr>
        <p:txBody>
          <a:bodyPr/>
          <a:lstStyle/>
          <a:p>
            <a:r>
              <a:rPr lang="en-US" altLang="en-US" sz="2400"/>
              <a:t>Need all weather access</a:t>
            </a:r>
          </a:p>
          <a:p>
            <a:endParaRPr lang="en-US" altLang="en-US" sz="2400"/>
          </a:p>
          <a:p>
            <a:r>
              <a:rPr lang="en-US" altLang="en-US" sz="2400"/>
              <a:t>Best is concrete or asphalt slab</a:t>
            </a:r>
          </a:p>
          <a:p>
            <a:endParaRPr lang="en-US" altLang="en-US" sz="2400"/>
          </a:p>
          <a:p>
            <a:r>
              <a:rPr lang="en-US" altLang="en-US" sz="2400"/>
              <a:t>Macadam surface can work</a:t>
            </a:r>
          </a:p>
          <a:p>
            <a:endParaRPr lang="en-US" altLang="en-US" sz="2400"/>
          </a:p>
          <a:p>
            <a:r>
              <a:rPr lang="en-US" altLang="en-US" sz="2400"/>
              <a:t>Bare ground or macadam may lead to feed contamination</a:t>
            </a:r>
          </a:p>
        </p:txBody>
      </p:sp>
      <p:pic>
        <p:nvPicPr>
          <p:cNvPr id="5124" name="Picture 4" descr="Hay Silage-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4191000" cy="284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91200" y="1981200"/>
            <a:ext cx="215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folHlink"/>
                </a:solidFill>
              </a:rPr>
              <a:t>Macadam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2% slope to allow rainfall and seep drainage</a:t>
            </a:r>
          </a:p>
          <a:p>
            <a:r>
              <a:rPr lang="en-US" altLang="en-US"/>
              <a:t>More than one pile</a:t>
            </a:r>
          </a:p>
          <a:p>
            <a:pPr lvl="1"/>
            <a:r>
              <a:rPr lang="en-US" altLang="en-US"/>
              <a:t>May form feeding center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9578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9578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240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8956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914400" y="533400"/>
            <a:ext cx="0" cy="579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8763000" y="533400"/>
            <a:ext cx="0" cy="579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914400" y="28194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914400" y="40386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9144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57150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914400" y="63246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715000" y="63246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4267200" y="22860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4267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4543425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8006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029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53340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18288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0480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2895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39624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962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57150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5715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6677025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6629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78486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7848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auto">
          <a:xfrm>
            <a:off x="4067175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auto">
          <a:xfrm>
            <a:off x="4495800" y="4119563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Oval 34"/>
          <p:cNvSpPr>
            <a:spLocks noChangeArrowheads="1"/>
          </p:cNvSpPr>
          <p:nvPr/>
        </p:nvSpPr>
        <p:spPr bwMode="auto">
          <a:xfrm>
            <a:off x="4891088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Oval 35"/>
          <p:cNvSpPr>
            <a:spLocks noChangeArrowheads="1"/>
          </p:cNvSpPr>
          <p:nvPr/>
        </p:nvSpPr>
        <p:spPr bwMode="auto">
          <a:xfrm>
            <a:off x="5291138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Oval 36"/>
          <p:cNvSpPr>
            <a:spLocks noChangeArrowheads="1"/>
          </p:cNvSpPr>
          <p:nvPr/>
        </p:nvSpPr>
        <p:spPr bwMode="auto">
          <a:xfrm>
            <a:off x="42672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Oval 37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Oval 38"/>
          <p:cNvSpPr>
            <a:spLocks noChangeArrowheads="1"/>
          </p:cNvSpPr>
          <p:nvPr/>
        </p:nvSpPr>
        <p:spPr bwMode="auto">
          <a:xfrm>
            <a:off x="51054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 flipV="1">
            <a:off x="4219575" y="38100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 flipV="1">
            <a:off x="4643438" y="3819525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V="1">
            <a:off x="5038725" y="3843338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 flipV="1">
            <a:off x="5443538" y="3824288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 flipV="1">
            <a:off x="44196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 flipV="1">
            <a:off x="48768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 flipV="1">
            <a:off x="52578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 flipH="1">
            <a:off x="76200" y="533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 flipH="1">
            <a:off x="76200" y="6310313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>
            <a:off x="304800" y="40386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342900" y="28051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>
            <a:off x="346075" y="3506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  <a:latin typeface="Arial" charset="0"/>
              </a:rPr>
              <a:t>60</a:t>
            </a:r>
          </a:p>
        </p:txBody>
      </p:sp>
      <p:sp>
        <p:nvSpPr>
          <p:cNvPr id="50227" name="Text Box 51"/>
          <p:cNvSpPr txBox="1">
            <a:spLocks noChangeArrowheads="1"/>
          </p:cNvSpPr>
          <p:nvPr/>
        </p:nvSpPr>
        <p:spPr bwMode="auto">
          <a:xfrm>
            <a:off x="212725" y="129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276225" y="4768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-107950" y="2863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260-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300</a:t>
            </a:r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 flipV="1">
            <a:off x="152400" y="533400"/>
            <a:ext cx="0" cy="2286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>
            <a:off x="152400" y="3505200"/>
            <a:ext cx="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V="1">
            <a:off x="576263" y="403860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 flipV="1">
            <a:off x="533400" y="55245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576263" y="5410200"/>
            <a:ext cx="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576263" y="1905000"/>
            <a:ext cx="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 flipV="1">
            <a:off x="561975" y="2833688"/>
            <a:ext cx="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>
            <a:off x="561975" y="3795713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8" name="Line 62"/>
          <p:cNvSpPr>
            <a:spLocks noChangeShapeType="1"/>
          </p:cNvSpPr>
          <p:nvPr/>
        </p:nvSpPr>
        <p:spPr bwMode="auto">
          <a:xfrm flipV="1">
            <a:off x="5105400" y="304800"/>
            <a:ext cx="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4627563" y="4111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990600" y="30480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971550" y="38862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2" name="Line 66"/>
          <p:cNvSpPr>
            <a:spLocks noChangeShapeType="1"/>
          </p:cNvSpPr>
          <p:nvPr/>
        </p:nvSpPr>
        <p:spPr bwMode="auto">
          <a:xfrm flipV="1">
            <a:off x="4114800" y="457200"/>
            <a:ext cx="0" cy="2590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3" name="Line 67"/>
          <p:cNvSpPr>
            <a:spLocks noChangeShapeType="1"/>
          </p:cNvSpPr>
          <p:nvPr/>
        </p:nvSpPr>
        <p:spPr bwMode="auto">
          <a:xfrm>
            <a:off x="4038600" y="3886200"/>
            <a:ext cx="0" cy="2514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4" name="Line 68"/>
          <p:cNvSpPr>
            <a:spLocks noChangeShapeType="1"/>
          </p:cNvSpPr>
          <p:nvPr/>
        </p:nvSpPr>
        <p:spPr bwMode="auto">
          <a:xfrm flipV="1">
            <a:off x="5562600" y="1905000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5" name="Line 69"/>
          <p:cNvSpPr>
            <a:spLocks noChangeShapeType="1"/>
          </p:cNvSpPr>
          <p:nvPr/>
        </p:nvSpPr>
        <p:spPr bwMode="auto">
          <a:xfrm flipH="1" flipV="1">
            <a:off x="4114800" y="990600"/>
            <a:ext cx="1447800" cy="914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>
            <a:off x="5638800" y="3886200"/>
            <a:ext cx="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 flipH="1">
            <a:off x="4038600" y="4876800"/>
            <a:ext cx="1600200" cy="685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8" name="Line 72"/>
          <p:cNvSpPr>
            <a:spLocks noChangeShapeType="1"/>
          </p:cNvSpPr>
          <p:nvPr/>
        </p:nvSpPr>
        <p:spPr bwMode="auto">
          <a:xfrm>
            <a:off x="14478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9" name="Line 73"/>
          <p:cNvSpPr>
            <a:spLocks noChangeShapeType="1"/>
          </p:cNvSpPr>
          <p:nvPr/>
        </p:nvSpPr>
        <p:spPr bwMode="auto">
          <a:xfrm>
            <a:off x="24384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>
            <a:off x="35052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1" name="Line 75"/>
          <p:cNvSpPr>
            <a:spLocks noChangeShapeType="1"/>
          </p:cNvSpPr>
          <p:nvPr/>
        </p:nvSpPr>
        <p:spPr bwMode="auto">
          <a:xfrm>
            <a:off x="114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2" name="Line 76"/>
          <p:cNvSpPr>
            <a:spLocks noChangeShapeType="1"/>
          </p:cNvSpPr>
          <p:nvPr/>
        </p:nvSpPr>
        <p:spPr bwMode="auto">
          <a:xfrm>
            <a:off x="20574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3" name="Line 77"/>
          <p:cNvSpPr>
            <a:spLocks noChangeShapeType="1"/>
          </p:cNvSpPr>
          <p:nvPr/>
        </p:nvSpPr>
        <p:spPr bwMode="auto">
          <a:xfrm>
            <a:off x="36576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4" name="Line 78"/>
          <p:cNvSpPr>
            <a:spLocks noChangeShapeType="1"/>
          </p:cNvSpPr>
          <p:nvPr/>
        </p:nvSpPr>
        <p:spPr bwMode="auto">
          <a:xfrm flipH="1">
            <a:off x="62484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5" name="Line 79"/>
          <p:cNvSpPr>
            <a:spLocks noChangeShapeType="1"/>
          </p:cNvSpPr>
          <p:nvPr/>
        </p:nvSpPr>
        <p:spPr bwMode="auto">
          <a:xfrm flipH="1">
            <a:off x="42672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 flipH="1">
            <a:off x="4267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 flipH="1">
            <a:off x="60960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8" name="Line 82"/>
          <p:cNvSpPr>
            <a:spLocks noChangeShapeType="1"/>
          </p:cNvSpPr>
          <p:nvPr/>
        </p:nvSpPr>
        <p:spPr bwMode="auto">
          <a:xfrm flipH="1">
            <a:off x="7315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0" name="Line 84"/>
          <p:cNvSpPr>
            <a:spLocks noChangeShapeType="1"/>
          </p:cNvSpPr>
          <p:nvPr/>
        </p:nvSpPr>
        <p:spPr bwMode="auto">
          <a:xfrm flipH="1">
            <a:off x="82296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1" name="Line 85"/>
          <p:cNvSpPr>
            <a:spLocks noChangeShapeType="1"/>
          </p:cNvSpPr>
          <p:nvPr/>
        </p:nvSpPr>
        <p:spPr bwMode="auto">
          <a:xfrm flipH="1">
            <a:off x="8229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2" name="Line 86"/>
          <p:cNvSpPr>
            <a:spLocks noChangeShapeType="1"/>
          </p:cNvSpPr>
          <p:nvPr/>
        </p:nvSpPr>
        <p:spPr bwMode="auto">
          <a:xfrm>
            <a:off x="49530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3" name="Line 87"/>
          <p:cNvSpPr>
            <a:spLocks noChangeShapeType="1"/>
          </p:cNvSpPr>
          <p:nvPr/>
        </p:nvSpPr>
        <p:spPr bwMode="auto">
          <a:xfrm>
            <a:off x="495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4" name="Line 88"/>
          <p:cNvSpPr>
            <a:spLocks noChangeShapeType="1"/>
          </p:cNvSpPr>
          <p:nvPr/>
        </p:nvSpPr>
        <p:spPr bwMode="auto">
          <a:xfrm>
            <a:off x="1066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5" name="Line 89"/>
          <p:cNvSpPr>
            <a:spLocks noChangeShapeType="1"/>
          </p:cNvSpPr>
          <p:nvPr/>
        </p:nvSpPr>
        <p:spPr bwMode="auto">
          <a:xfrm>
            <a:off x="2971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6" name="Line 90"/>
          <p:cNvSpPr>
            <a:spLocks noChangeShapeType="1"/>
          </p:cNvSpPr>
          <p:nvPr/>
        </p:nvSpPr>
        <p:spPr bwMode="auto">
          <a:xfrm>
            <a:off x="5867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7" name="Line 91"/>
          <p:cNvSpPr>
            <a:spLocks noChangeShapeType="1"/>
          </p:cNvSpPr>
          <p:nvPr/>
        </p:nvSpPr>
        <p:spPr bwMode="auto">
          <a:xfrm>
            <a:off x="6691313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8" name="Line 92"/>
          <p:cNvSpPr>
            <a:spLocks noChangeShapeType="1"/>
          </p:cNvSpPr>
          <p:nvPr/>
        </p:nvSpPr>
        <p:spPr bwMode="auto">
          <a:xfrm>
            <a:off x="7772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9" name="Line 93"/>
          <p:cNvSpPr>
            <a:spLocks noChangeShapeType="1"/>
          </p:cNvSpPr>
          <p:nvPr/>
        </p:nvSpPr>
        <p:spPr bwMode="auto">
          <a:xfrm>
            <a:off x="1905000" y="1743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0" name="Line 94"/>
          <p:cNvSpPr>
            <a:spLocks noChangeShapeType="1"/>
          </p:cNvSpPr>
          <p:nvPr/>
        </p:nvSpPr>
        <p:spPr bwMode="auto">
          <a:xfrm>
            <a:off x="4038600" y="4800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1" name="Line 95"/>
          <p:cNvSpPr>
            <a:spLocks noChangeShapeType="1"/>
          </p:cNvSpPr>
          <p:nvPr/>
        </p:nvSpPr>
        <p:spPr bwMode="auto">
          <a:xfrm>
            <a:off x="5638800" y="4191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2" name="Line 96"/>
          <p:cNvSpPr>
            <a:spLocks noChangeShapeType="1"/>
          </p:cNvSpPr>
          <p:nvPr/>
        </p:nvSpPr>
        <p:spPr bwMode="auto">
          <a:xfrm flipV="1">
            <a:off x="1905000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3" name="Line 97"/>
          <p:cNvSpPr>
            <a:spLocks noChangeShapeType="1"/>
          </p:cNvSpPr>
          <p:nvPr/>
        </p:nvSpPr>
        <p:spPr bwMode="auto">
          <a:xfrm flipV="1">
            <a:off x="1066800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4" name="Line 98"/>
          <p:cNvSpPr>
            <a:spLocks noChangeShapeType="1"/>
          </p:cNvSpPr>
          <p:nvPr/>
        </p:nvSpPr>
        <p:spPr bwMode="auto">
          <a:xfrm flipV="1">
            <a:off x="6748463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5" name="Line 99"/>
          <p:cNvSpPr>
            <a:spLocks noChangeShapeType="1"/>
          </p:cNvSpPr>
          <p:nvPr/>
        </p:nvSpPr>
        <p:spPr bwMode="auto">
          <a:xfrm flipV="1">
            <a:off x="7800975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6" name="Line 100"/>
          <p:cNvSpPr>
            <a:spLocks noChangeShapeType="1"/>
          </p:cNvSpPr>
          <p:nvPr/>
        </p:nvSpPr>
        <p:spPr bwMode="auto">
          <a:xfrm flipV="1">
            <a:off x="8610600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7" name="Line 101"/>
          <p:cNvSpPr>
            <a:spLocks noChangeShapeType="1"/>
          </p:cNvSpPr>
          <p:nvPr/>
        </p:nvSpPr>
        <p:spPr bwMode="auto">
          <a:xfrm flipV="1">
            <a:off x="2967038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8" name="Line 102"/>
          <p:cNvSpPr>
            <a:spLocks noChangeShapeType="1"/>
          </p:cNvSpPr>
          <p:nvPr/>
        </p:nvSpPr>
        <p:spPr bwMode="auto">
          <a:xfrm flipV="1">
            <a:off x="13716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9" name="Line 103"/>
          <p:cNvSpPr>
            <a:spLocks noChangeShapeType="1"/>
          </p:cNvSpPr>
          <p:nvPr/>
        </p:nvSpPr>
        <p:spPr bwMode="auto">
          <a:xfrm flipV="1">
            <a:off x="31242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0" name="Line 104"/>
          <p:cNvSpPr>
            <a:spLocks noChangeShapeType="1"/>
          </p:cNvSpPr>
          <p:nvPr/>
        </p:nvSpPr>
        <p:spPr bwMode="auto">
          <a:xfrm flipV="1">
            <a:off x="64008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1" name="Line 105"/>
          <p:cNvSpPr>
            <a:spLocks noChangeShapeType="1"/>
          </p:cNvSpPr>
          <p:nvPr/>
        </p:nvSpPr>
        <p:spPr bwMode="auto">
          <a:xfrm flipV="1">
            <a:off x="80772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2" name="Rectangle 106"/>
          <p:cNvSpPr>
            <a:spLocks noChangeArrowheads="1"/>
          </p:cNvSpPr>
          <p:nvPr/>
        </p:nvSpPr>
        <p:spPr bwMode="auto">
          <a:xfrm>
            <a:off x="11572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Line 107"/>
          <p:cNvSpPr>
            <a:spLocks noChangeShapeType="1"/>
          </p:cNvSpPr>
          <p:nvPr/>
        </p:nvSpPr>
        <p:spPr bwMode="auto">
          <a:xfrm>
            <a:off x="9144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 flipV="1">
            <a:off x="15240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5" name="Line 109"/>
          <p:cNvSpPr>
            <a:spLocks noChangeShapeType="1"/>
          </p:cNvSpPr>
          <p:nvPr/>
        </p:nvSpPr>
        <p:spPr bwMode="auto">
          <a:xfrm flipH="1">
            <a:off x="9144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6" name="Line 110"/>
          <p:cNvSpPr>
            <a:spLocks noChangeShapeType="1"/>
          </p:cNvSpPr>
          <p:nvPr/>
        </p:nvSpPr>
        <p:spPr bwMode="auto">
          <a:xfrm>
            <a:off x="15240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7" name="Line 111"/>
          <p:cNvSpPr>
            <a:spLocks noChangeShapeType="1"/>
          </p:cNvSpPr>
          <p:nvPr/>
        </p:nvSpPr>
        <p:spPr bwMode="auto">
          <a:xfrm>
            <a:off x="19812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8" name="Line 112"/>
          <p:cNvSpPr>
            <a:spLocks noChangeShapeType="1"/>
          </p:cNvSpPr>
          <p:nvPr/>
        </p:nvSpPr>
        <p:spPr bwMode="auto">
          <a:xfrm flipV="1">
            <a:off x="25908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9" name="Line 113"/>
          <p:cNvSpPr>
            <a:spLocks noChangeShapeType="1"/>
          </p:cNvSpPr>
          <p:nvPr/>
        </p:nvSpPr>
        <p:spPr bwMode="auto">
          <a:xfrm flipH="1">
            <a:off x="19812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0" name="Line 114"/>
          <p:cNvSpPr>
            <a:spLocks noChangeShapeType="1"/>
          </p:cNvSpPr>
          <p:nvPr/>
        </p:nvSpPr>
        <p:spPr bwMode="auto">
          <a:xfrm>
            <a:off x="25908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32766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Line 116"/>
          <p:cNvSpPr>
            <a:spLocks noChangeShapeType="1"/>
          </p:cNvSpPr>
          <p:nvPr/>
        </p:nvSpPr>
        <p:spPr bwMode="auto">
          <a:xfrm>
            <a:off x="30337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3" name="Line 117"/>
          <p:cNvSpPr>
            <a:spLocks noChangeShapeType="1"/>
          </p:cNvSpPr>
          <p:nvPr/>
        </p:nvSpPr>
        <p:spPr bwMode="auto">
          <a:xfrm flipV="1">
            <a:off x="36433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4" name="Line 118"/>
          <p:cNvSpPr>
            <a:spLocks noChangeShapeType="1"/>
          </p:cNvSpPr>
          <p:nvPr/>
        </p:nvSpPr>
        <p:spPr bwMode="auto">
          <a:xfrm flipH="1">
            <a:off x="30337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5" name="Line 119"/>
          <p:cNvSpPr>
            <a:spLocks noChangeShapeType="1"/>
          </p:cNvSpPr>
          <p:nvPr/>
        </p:nvSpPr>
        <p:spPr bwMode="auto">
          <a:xfrm>
            <a:off x="36433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6" name="Rectangle 120"/>
          <p:cNvSpPr>
            <a:spLocks noChangeArrowheads="1"/>
          </p:cNvSpPr>
          <p:nvPr/>
        </p:nvSpPr>
        <p:spPr bwMode="auto">
          <a:xfrm>
            <a:off x="11572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Line 121"/>
          <p:cNvSpPr>
            <a:spLocks noChangeShapeType="1"/>
          </p:cNvSpPr>
          <p:nvPr/>
        </p:nvSpPr>
        <p:spPr bwMode="auto">
          <a:xfrm>
            <a:off x="9144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" name="Line 122"/>
          <p:cNvSpPr>
            <a:spLocks noChangeShapeType="1"/>
          </p:cNvSpPr>
          <p:nvPr/>
        </p:nvSpPr>
        <p:spPr bwMode="auto">
          <a:xfrm flipV="1">
            <a:off x="15240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9" name="Line 123"/>
          <p:cNvSpPr>
            <a:spLocks noChangeShapeType="1"/>
          </p:cNvSpPr>
          <p:nvPr/>
        </p:nvSpPr>
        <p:spPr bwMode="auto">
          <a:xfrm flipH="1">
            <a:off x="9144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" name="Line 124"/>
          <p:cNvSpPr>
            <a:spLocks noChangeShapeType="1"/>
          </p:cNvSpPr>
          <p:nvPr/>
        </p:nvSpPr>
        <p:spPr bwMode="auto">
          <a:xfrm>
            <a:off x="15240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1" name="Rectangle 125"/>
          <p:cNvSpPr>
            <a:spLocks noChangeArrowheads="1"/>
          </p:cNvSpPr>
          <p:nvPr/>
        </p:nvSpPr>
        <p:spPr bwMode="auto">
          <a:xfrm>
            <a:off x="22240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Line 126"/>
          <p:cNvSpPr>
            <a:spLocks noChangeShapeType="1"/>
          </p:cNvSpPr>
          <p:nvPr/>
        </p:nvSpPr>
        <p:spPr bwMode="auto">
          <a:xfrm>
            <a:off x="19812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3" name="Line 127"/>
          <p:cNvSpPr>
            <a:spLocks noChangeShapeType="1"/>
          </p:cNvSpPr>
          <p:nvPr/>
        </p:nvSpPr>
        <p:spPr bwMode="auto">
          <a:xfrm flipV="1">
            <a:off x="25908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4" name="Line 128"/>
          <p:cNvSpPr>
            <a:spLocks noChangeShapeType="1"/>
          </p:cNvSpPr>
          <p:nvPr/>
        </p:nvSpPr>
        <p:spPr bwMode="auto">
          <a:xfrm flipH="1">
            <a:off x="19812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6" name="Rectangle 130"/>
          <p:cNvSpPr>
            <a:spLocks noChangeArrowheads="1"/>
          </p:cNvSpPr>
          <p:nvPr/>
        </p:nvSpPr>
        <p:spPr bwMode="auto">
          <a:xfrm>
            <a:off x="3276600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Line 131"/>
          <p:cNvSpPr>
            <a:spLocks noChangeShapeType="1"/>
          </p:cNvSpPr>
          <p:nvPr/>
        </p:nvSpPr>
        <p:spPr bwMode="auto">
          <a:xfrm>
            <a:off x="3033713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8" name="Line 132"/>
          <p:cNvSpPr>
            <a:spLocks noChangeShapeType="1"/>
          </p:cNvSpPr>
          <p:nvPr/>
        </p:nvSpPr>
        <p:spPr bwMode="auto">
          <a:xfrm flipV="1">
            <a:off x="3643313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9" name="Line 133"/>
          <p:cNvSpPr>
            <a:spLocks noChangeShapeType="1"/>
          </p:cNvSpPr>
          <p:nvPr/>
        </p:nvSpPr>
        <p:spPr bwMode="auto">
          <a:xfrm flipH="1">
            <a:off x="3033713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0" name="Line 134"/>
          <p:cNvSpPr>
            <a:spLocks noChangeShapeType="1"/>
          </p:cNvSpPr>
          <p:nvPr/>
        </p:nvSpPr>
        <p:spPr bwMode="auto">
          <a:xfrm>
            <a:off x="3643313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1" name="Line 135"/>
          <p:cNvSpPr>
            <a:spLocks noChangeShapeType="1"/>
          </p:cNvSpPr>
          <p:nvPr/>
        </p:nvSpPr>
        <p:spPr bwMode="auto">
          <a:xfrm>
            <a:off x="57150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2" name="Line 136"/>
          <p:cNvSpPr>
            <a:spLocks noChangeShapeType="1"/>
          </p:cNvSpPr>
          <p:nvPr/>
        </p:nvSpPr>
        <p:spPr bwMode="auto">
          <a:xfrm flipV="1">
            <a:off x="63246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 flipH="1">
            <a:off x="57150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4" name="Line 138"/>
          <p:cNvSpPr>
            <a:spLocks noChangeShapeType="1"/>
          </p:cNvSpPr>
          <p:nvPr/>
        </p:nvSpPr>
        <p:spPr bwMode="auto">
          <a:xfrm>
            <a:off x="63246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5" name="Rectangle 139"/>
          <p:cNvSpPr>
            <a:spLocks noChangeArrowheads="1"/>
          </p:cNvSpPr>
          <p:nvPr/>
        </p:nvSpPr>
        <p:spPr bwMode="auto">
          <a:xfrm>
            <a:off x="7015163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6" name="Line 140"/>
          <p:cNvSpPr>
            <a:spLocks noChangeShapeType="1"/>
          </p:cNvSpPr>
          <p:nvPr/>
        </p:nvSpPr>
        <p:spPr bwMode="auto">
          <a:xfrm>
            <a:off x="6772275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7" name="Line 141"/>
          <p:cNvSpPr>
            <a:spLocks noChangeShapeType="1"/>
          </p:cNvSpPr>
          <p:nvPr/>
        </p:nvSpPr>
        <p:spPr bwMode="auto">
          <a:xfrm flipV="1">
            <a:off x="7381875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8" name="Line 142"/>
          <p:cNvSpPr>
            <a:spLocks noChangeShapeType="1"/>
          </p:cNvSpPr>
          <p:nvPr/>
        </p:nvSpPr>
        <p:spPr bwMode="auto">
          <a:xfrm flipH="1">
            <a:off x="6772275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9" name="Line 143"/>
          <p:cNvSpPr>
            <a:spLocks noChangeShapeType="1"/>
          </p:cNvSpPr>
          <p:nvPr/>
        </p:nvSpPr>
        <p:spPr bwMode="auto">
          <a:xfrm>
            <a:off x="7381875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0" name="Rectangle 144"/>
          <p:cNvSpPr>
            <a:spLocks noChangeArrowheads="1"/>
          </p:cNvSpPr>
          <p:nvPr/>
        </p:nvSpPr>
        <p:spPr bwMode="auto">
          <a:xfrm>
            <a:off x="80772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1" name="Line 145"/>
          <p:cNvSpPr>
            <a:spLocks noChangeShapeType="1"/>
          </p:cNvSpPr>
          <p:nvPr/>
        </p:nvSpPr>
        <p:spPr bwMode="auto">
          <a:xfrm>
            <a:off x="78343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2" name="Line 146"/>
          <p:cNvSpPr>
            <a:spLocks noChangeShapeType="1"/>
          </p:cNvSpPr>
          <p:nvPr/>
        </p:nvSpPr>
        <p:spPr bwMode="auto">
          <a:xfrm flipV="1">
            <a:off x="84439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3" name="Line 147"/>
          <p:cNvSpPr>
            <a:spLocks noChangeShapeType="1"/>
          </p:cNvSpPr>
          <p:nvPr/>
        </p:nvSpPr>
        <p:spPr bwMode="auto">
          <a:xfrm flipH="1">
            <a:off x="78343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4" name="Line 148"/>
          <p:cNvSpPr>
            <a:spLocks noChangeShapeType="1"/>
          </p:cNvSpPr>
          <p:nvPr/>
        </p:nvSpPr>
        <p:spPr bwMode="auto">
          <a:xfrm>
            <a:off x="84439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5" name="Line 149"/>
          <p:cNvSpPr>
            <a:spLocks noChangeShapeType="1"/>
          </p:cNvSpPr>
          <p:nvPr/>
        </p:nvSpPr>
        <p:spPr bwMode="auto">
          <a:xfrm>
            <a:off x="57150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6" name="Line 150"/>
          <p:cNvSpPr>
            <a:spLocks noChangeShapeType="1"/>
          </p:cNvSpPr>
          <p:nvPr/>
        </p:nvSpPr>
        <p:spPr bwMode="auto">
          <a:xfrm flipV="1">
            <a:off x="63246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7" name="Line 151"/>
          <p:cNvSpPr>
            <a:spLocks noChangeShapeType="1"/>
          </p:cNvSpPr>
          <p:nvPr/>
        </p:nvSpPr>
        <p:spPr bwMode="auto">
          <a:xfrm flipH="1">
            <a:off x="57150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8" name="Line 152"/>
          <p:cNvSpPr>
            <a:spLocks noChangeShapeType="1"/>
          </p:cNvSpPr>
          <p:nvPr/>
        </p:nvSpPr>
        <p:spPr bwMode="auto">
          <a:xfrm>
            <a:off x="63246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29" name="Rectangle 153"/>
          <p:cNvSpPr>
            <a:spLocks noChangeArrowheads="1"/>
          </p:cNvSpPr>
          <p:nvPr/>
        </p:nvSpPr>
        <p:spPr bwMode="auto">
          <a:xfrm>
            <a:off x="7058025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30" name="Line 154"/>
          <p:cNvSpPr>
            <a:spLocks noChangeShapeType="1"/>
          </p:cNvSpPr>
          <p:nvPr/>
        </p:nvSpPr>
        <p:spPr bwMode="auto">
          <a:xfrm>
            <a:off x="6815138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1" name="Line 155"/>
          <p:cNvSpPr>
            <a:spLocks noChangeShapeType="1"/>
          </p:cNvSpPr>
          <p:nvPr/>
        </p:nvSpPr>
        <p:spPr bwMode="auto">
          <a:xfrm flipV="1">
            <a:off x="7424738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2" name="Line 156"/>
          <p:cNvSpPr>
            <a:spLocks noChangeShapeType="1"/>
          </p:cNvSpPr>
          <p:nvPr/>
        </p:nvSpPr>
        <p:spPr bwMode="auto">
          <a:xfrm flipH="1">
            <a:off x="6815138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3" name="Line 157"/>
          <p:cNvSpPr>
            <a:spLocks noChangeShapeType="1"/>
          </p:cNvSpPr>
          <p:nvPr/>
        </p:nvSpPr>
        <p:spPr bwMode="auto">
          <a:xfrm>
            <a:off x="7424738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4" name="Rectangle 158"/>
          <p:cNvSpPr>
            <a:spLocks noChangeArrowheads="1"/>
          </p:cNvSpPr>
          <p:nvPr/>
        </p:nvSpPr>
        <p:spPr bwMode="auto">
          <a:xfrm>
            <a:off x="80914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35" name="Line 159"/>
          <p:cNvSpPr>
            <a:spLocks noChangeShapeType="1"/>
          </p:cNvSpPr>
          <p:nvPr/>
        </p:nvSpPr>
        <p:spPr bwMode="auto">
          <a:xfrm>
            <a:off x="78486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6" name="Line 160"/>
          <p:cNvSpPr>
            <a:spLocks noChangeShapeType="1"/>
          </p:cNvSpPr>
          <p:nvPr/>
        </p:nvSpPr>
        <p:spPr bwMode="auto">
          <a:xfrm flipV="1">
            <a:off x="84582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7" name="Line 161"/>
          <p:cNvSpPr>
            <a:spLocks noChangeShapeType="1"/>
          </p:cNvSpPr>
          <p:nvPr/>
        </p:nvSpPr>
        <p:spPr bwMode="auto">
          <a:xfrm flipH="1">
            <a:off x="78486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8" name="Line 162"/>
          <p:cNvSpPr>
            <a:spLocks noChangeShapeType="1"/>
          </p:cNvSpPr>
          <p:nvPr/>
        </p:nvSpPr>
        <p:spPr bwMode="auto">
          <a:xfrm>
            <a:off x="84582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39" name="Line 163"/>
          <p:cNvSpPr>
            <a:spLocks noChangeShapeType="1"/>
          </p:cNvSpPr>
          <p:nvPr/>
        </p:nvSpPr>
        <p:spPr bwMode="auto">
          <a:xfrm>
            <a:off x="19812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0" name="Line 164"/>
          <p:cNvSpPr>
            <a:spLocks noChangeShapeType="1"/>
          </p:cNvSpPr>
          <p:nvPr/>
        </p:nvSpPr>
        <p:spPr bwMode="auto">
          <a:xfrm>
            <a:off x="3048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1" name="Line 165"/>
          <p:cNvSpPr>
            <a:spLocks noChangeShapeType="1"/>
          </p:cNvSpPr>
          <p:nvPr/>
        </p:nvSpPr>
        <p:spPr bwMode="auto">
          <a:xfrm>
            <a:off x="6734175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2" name="Line 166"/>
          <p:cNvSpPr>
            <a:spLocks noChangeShapeType="1"/>
          </p:cNvSpPr>
          <p:nvPr/>
        </p:nvSpPr>
        <p:spPr bwMode="auto">
          <a:xfrm>
            <a:off x="7696200" y="55245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3" name="Line 167"/>
          <p:cNvSpPr>
            <a:spLocks noChangeShapeType="1"/>
          </p:cNvSpPr>
          <p:nvPr/>
        </p:nvSpPr>
        <p:spPr bwMode="auto">
          <a:xfrm>
            <a:off x="19812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4" name="Line 168"/>
          <p:cNvSpPr>
            <a:spLocks noChangeShapeType="1"/>
          </p:cNvSpPr>
          <p:nvPr/>
        </p:nvSpPr>
        <p:spPr bwMode="auto">
          <a:xfrm>
            <a:off x="6815138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5" name="Line 169"/>
          <p:cNvSpPr>
            <a:spLocks noChangeShapeType="1"/>
          </p:cNvSpPr>
          <p:nvPr/>
        </p:nvSpPr>
        <p:spPr bwMode="auto">
          <a:xfrm>
            <a:off x="7743825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6" name="Text Box 170"/>
          <p:cNvSpPr txBox="1">
            <a:spLocks noChangeArrowheads="1"/>
          </p:cNvSpPr>
          <p:nvPr/>
        </p:nvSpPr>
        <p:spPr bwMode="auto">
          <a:xfrm>
            <a:off x="4267200" y="1763713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Shed</a:t>
            </a:r>
          </a:p>
        </p:txBody>
      </p:sp>
      <p:sp>
        <p:nvSpPr>
          <p:cNvPr id="50347" name="Text Box 171"/>
          <p:cNvSpPr txBox="1">
            <a:spLocks noChangeArrowheads="1"/>
          </p:cNvSpPr>
          <p:nvPr/>
        </p:nvSpPr>
        <p:spPr bwMode="auto">
          <a:xfrm>
            <a:off x="4419600" y="5502275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Bins</a:t>
            </a:r>
          </a:p>
        </p:txBody>
      </p:sp>
      <p:sp>
        <p:nvSpPr>
          <p:cNvPr id="50348" name="Text Box 172"/>
          <p:cNvSpPr txBox="1">
            <a:spLocks noChangeArrowheads="1"/>
          </p:cNvSpPr>
          <p:nvPr/>
        </p:nvSpPr>
        <p:spPr bwMode="auto">
          <a:xfrm>
            <a:off x="2727325" y="36513"/>
            <a:ext cx="481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Silage Piles – Long Term Feed Center Plan</a:t>
            </a:r>
          </a:p>
        </p:txBody>
      </p:sp>
      <p:sp>
        <p:nvSpPr>
          <p:cNvPr id="50349" name="Rectangle 173"/>
          <p:cNvSpPr>
            <a:spLocks noChangeArrowheads="1"/>
          </p:cNvSpPr>
          <p:nvPr/>
        </p:nvSpPr>
        <p:spPr bwMode="auto">
          <a:xfrm>
            <a:off x="4114800" y="6248400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Dispose of 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Drainage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9578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240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914400" y="28194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914400" y="40386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9144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57150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267200" y="22860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4267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4543425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8006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029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3340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95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3962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5715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629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48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4067175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4495800" y="4119563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4891088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4219575" y="38100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4643438" y="3819525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5038725" y="3843338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>
            <a:off x="76200" y="533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304800" y="40386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342900" y="28051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46075" y="3506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  <a:latin typeface="Arial" charset="0"/>
              </a:rPr>
              <a:t>60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212725" y="129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533400" y="55245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76263" y="1905000"/>
            <a:ext cx="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V="1">
            <a:off x="561975" y="2833688"/>
            <a:ext cx="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561975" y="3795713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V="1">
            <a:off x="5105400" y="304800"/>
            <a:ext cx="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4627563" y="4111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990600" y="30480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971550" y="38862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V="1">
            <a:off x="4114800" y="457200"/>
            <a:ext cx="0" cy="2590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4038600" y="3886200"/>
            <a:ext cx="0" cy="2514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V="1">
            <a:off x="5562600" y="1905000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 flipH="1" flipV="1">
            <a:off x="4114800" y="990600"/>
            <a:ext cx="1447800" cy="914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5638800" y="3886200"/>
            <a:ext cx="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H="1">
            <a:off x="4038600" y="4876800"/>
            <a:ext cx="1600200" cy="685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14478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24384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35052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114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20574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>
            <a:off x="36576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2484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 flipH="1">
            <a:off x="42672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H="1">
            <a:off x="4267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H="1">
            <a:off x="60960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 flipH="1">
            <a:off x="7315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 flipH="1">
            <a:off x="82296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 flipH="1">
            <a:off x="8229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49530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0" name="Line 60"/>
          <p:cNvSpPr>
            <a:spLocks noChangeShapeType="1"/>
          </p:cNvSpPr>
          <p:nvPr/>
        </p:nvSpPr>
        <p:spPr bwMode="auto">
          <a:xfrm>
            <a:off x="495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Line 61"/>
          <p:cNvSpPr>
            <a:spLocks noChangeShapeType="1"/>
          </p:cNvSpPr>
          <p:nvPr/>
        </p:nvSpPr>
        <p:spPr bwMode="auto">
          <a:xfrm>
            <a:off x="1066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Line 62"/>
          <p:cNvSpPr>
            <a:spLocks noChangeShapeType="1"/>
          </p:cNvSpPr>
          <p:nvPr/>
        </p:nvSpPr>
        <p:spPr bwMode="auto">
          <a:xfrm>
            <a:off x="2971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5867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6691313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7772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1905000" y="1743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>
            <a:off x="4038600" y="4800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8" name="Line 68"/>
          <p:cNvSpPr>
            <a:spLocks noChangeShapeType="1"/>
          </p:cNvSpPr>
          <p:nvPr/>
        </p:nvSpPr>
        <p:spPr bwMode="auto">
          <a:xfrm>
            <a:off x="5638800" y="4191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 flipV="1">
            <a:off x="13716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 flipV="1">
            <a:off x="31242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 flipV="1">
            <a:off x="64008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 flipV="1">
            <a:off x="80772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11572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>
            <a:off x="9144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 flipV="1">
            <a:off x="15240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6" name="Line 76"/>
          <p:cNvSpPr>
            <a:spLocks noChangeShapeType="1"/>
          </p:cNvSpPr>
          <p:nvPr/>
        </p:nvSpPr>
        <p:spPr bwMode="auto">
          <a:xfrm flipH="1">
            <a:off x="9144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7" name="Line 77"/>
          <p:cNvSpPr>
            <a:spLocks noChangeShapeType="1"/>
          </p:cNvSpPr>
          <p:nvPr/>
        </p:nvSpPr>
        <p:spPr bwMode="auto">
          <a:xfrm>
            <a:off x="15240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8" name="Line 78"/>
          <p:cNvSpPr>
            <a:spLocks noChangeShapeType="1"/>
          </p:cNvSpPr>
          <p:nvPr/>
        </p:nvSpPr>
        <p:spPr bwMode="auto">
          <a:xfrm>
            <a:off x="19812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9" name="Line 79"/>
          <p:cNvSpPr>
            <a:spLocks noChangeShapeType="1"/>
          </p:cNvSpPr>
          <p:nvPr/>
        </p:nvSpPr>
        <p:spPr bwMode="auto">
          <a:xfrm flipV="1">
            <a:off x="25908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0" name="Line 80"/>
          <p:cNvSpPr>
            <a:spLocks noChangeShapeType="1"/>
          </p:cNvSpPr>
          <p:nvPr/>
        </p:nvSpPr>
        <p:spPr bwMode="auto">
          <a:xfrm flipH="1">
            <a:off x="19812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>
            <a:off x="25908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32766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3" name="Line 83"/>
          <p:cNvSpPr>
            <a:spLocks noChangeShapeType="1"/>
          </p:cNvSpPr>
          <p:nvPr/>
        </p:nvSpPr>
        <p:spPr bwMode="auto">
          <a:xfrm>
            <a:off x="30337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4" name="Line 84"/>
          <p:cNvSpPr>
            <a:spLocks noChangeShapeType="1"/>
          </p:cNvSpPr>
          <p:nvPr/>
        </p:nvSpPr>
        <p:spPr bwMode="auto">
          <a:xfrm flipV="1">
            <a:off x="36433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5" name="Line 85"/>
          <p:cNvSpPr>
            <a:spLocks noChangeShapeType="1"/>
          </p:cNvSpPr>
          <p:nvPr/>
        </p:nvSpPr>
        <p:spPr bwMode="auto">
          <a:xfrm flipH="1">
            <a:off x="30337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>
            <a:off x="36433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57150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8" name="Line 88"/>
          <p:cNvSpPr>
            <a:spLocks noChangeShapeType="1"/>
          </p:cNvSpPr>
          <p:nvPr/>
        </p:nvSpPr>
        <p:spPr bwMode="auto">
          <a:xfrm flipV="1">
            <a:off x="63246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 flipH="1">
            <a:off x="57150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Line 90"/>
          <p:cNvSpPr>
            <a:spLocks noChangeShapeType="1"/>
          </p:cNvSpPr>
          <p:nvPr/>
        </p:nvSpPr>
        <p:spPr bwMode="auto">
          <a:xfrm>
            <a:off x="63246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7015163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>
            <a:off x="6772275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 flipV="1">
            <a:off x="7381875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 flipH="1">
            <a:off x="6772275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7381875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Rectangle 96"/>
          <p:cNvSpPr>
            <a:spLocks noChangeArrowheads="1"/>
          </p:cNvSpPr>
          <p:nvPr/>
        </p:nvSpPr>
        <p:spPr bwMode="auto">
          <a:xfrm>
            <a:off x="80772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>
            <a:off x="78343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8" name="Line 98"/>
          <p:cNvSpPr>
            <a:spLocks noChangeShapeType="1"/>
          </p:cNvSpPr>
          <p:nvPr/>
        </p:nvSpPr>
        <p:spPr bwMode="auto">
          <a:xfrm flipV="1">
            <a:off x="84439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9" name="Line 99"/>
          <p:cNvSpPr>
            <a:spLocks noChangeShapeType="1"/>
          </p:cNvSpPr>
          <p:nvPr/>
        </p:nvSpPr>
        <p:spPr bwMode="auto">
          <a:xfrm flipH="1">
            <a:off x="78343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0" name="Line 100"/>
          <p:cNvSpPr>
            <a:spLocks noChangeShapeType="1"/>
          </p:cNvSpPr>
          <p:nvPr/>
        </p:nvSpPr>
        <p:spPr bwMode="auto">
          <a:xfrm>
            <a:off x="84439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1" name="Line 101"/>
          <p:cNvSpPr>
            <a:spLocks noChangeShapeType="1"/>
          </p:cNvSpPr>
          <p:nvPr/>
        </p:nvSpPr>
        <p:spPr bwMode="auto">
          <a:xfrm>
            <a:off x="19812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Line 102"/>
          <p:cNvSpPr>
            <a:spLocks noChangeShapeType="1"/>
          </p:cNvSpPr>
          <p:nvPr/>
        </p:nvSpPr>
        <p:spPr bwMode="auto">
          <a:xfrm>
            <a:off x="3048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Line 103"/>
          <p:cNvSpPr>
            <a:spLocks noChangeShapeType="1"/>
          </p:cNvSpPr>
          <p:nvPr/>
        </p:nvSpPr>
        <p:spPr bwMode="auto">
          <a:xfrm>
            <a:off x="6734175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Line 104"/>
          <p:cNvSpPr>
            <a:spLocks noChangeShapeType="1"/>
          </p:cNvSpPr>
          <p:nvPr/>
        </p:nvSpPr>
        <p:spPr bwMode="auto">
          <a:xfrm>
            <a:off x="7696200" y="55245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Text Box 105"/>
          <p:cNvSpPr txBox="1">
            <a:spLocks noChangeArrowheads="1"/>
          </p:cNvSpPr>
          <p:nvPr/>
        </p:nvSpPr>
        <p:spPr bwMode="auto">
          <a:xfrm>
            <a:off x="4267200" y="1763713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Shed</a:t>
            </a:r>
          </a:p>
        </p:txBody>
      </p:sp>
      <p:sp>
        <p:nvSpPr>
          <p:cNvPr id="51306" name="Text Box 106"/>
          <p:cNvSpPr txBox="1">
            <a:spLocks noChangeArrowheads="1"/>
          </p:cNvSpPr>
          <p:nvPr/>
        </p:nvSpPr>
        <p:spPr bwMode="auto">
          <a:xfrm>
            <a:off x="4114800" y="4800600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Bins</a:t>
            </a:r>
          </a:p>
        </p:txBody>
      </p:sp>
      <p:sp>
        <p:nvSpPr>
          <p:cNvPr id="51307" name="Text Box 107"/>
          <p:cNvSpPr txBox="1">
            <a:spLocks noChangeArrowheads="1"/>
          </p:cNvSpPr>
          <p:nvPr/>
        </p:nvSpPr>
        <p:spPr bwMode="auto">
          <a:xfrm>
            <a:off x="2727325" y="365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Silage Piles – Phase I</a:t>
            </a:r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>
            <a:off x="909638" y="533400"/>
            <a:ext cx="0" cy="350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>
            <a:off x="8763000" y="533400"/>
            <a:ext cx="0" cy="350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>
            <a:off x="4191000" y="57912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Dispose of 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Drainage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957888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24088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895600" y="40386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533400"/>
            <a:ext cx="0" cy="579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914400" y="2819400"/>
            <a:ext cx="784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914400" y="4038600"/>
            <a:ext cx="784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914400" y="533400"/>
            <a:ext cx="3048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715000" y="533400"/>
            <a:ext cx="3048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914400" y="6324600"/>
            <a:ext cx="3048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267200" y="2286000"/>
            <a:ext cx="1066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267200" y="22860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4543425" y="22860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4800600" y="22860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5029200" y="22860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5334000" y="22860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1828800" y="40386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3048000" y="40386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8956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3962400" y="40386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39624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57150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6294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8486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4067175" y="4114800"/>
            <a:ext cx="304800" cy="304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4495800" y="4119563"/>
            <a:ext cx="304800" cy="304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Oval 28"/>
          <p:cNvSpPr>
            <a:spLocks noChangeArrowheads="1"/>
          </p:cNvSpPr>
          <p:nvPr/>
        </p:nvSpPr>
        <p:spPr bwMode="auto">
          <a:xfrm>
            <a:off x="4891088" y="4114800"/>
            <a:ext cx="304800" cy="304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Oval 29"/>
          <p:cNvSpPr>
            <a:spLocks noChangeArrowheads="1"/>
          </p:cNvSpPr>
          <p:nvPr/>
        </p:nvSpPr>
        <p:spPr bwMode="auto">
          <a:xfrm>
            <a:off x="5291138" y="4114800"/>
            <a:ext cx="304800" cy="304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Oval 30"/>
          <p:cNvSpPr>
            <a:spLocks noChangeArrowheads="1"/>
          </p:cNvSpPr>
          <p:nvPr/>
        </p:nvSpPr>
        <p:spPr bwMode="auto">
          <a:xfrm>
            <a:off x="4267200" y="4495800"/>
            <a:ext cx="304800" cy="3048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 flipV="1">
            <a:off x="4219575" y="38100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 flipV="1">
            <a:off x="4643438" y="3819525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 flipV="1">
            <a:off x="5038725" y="3843338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V="1">
            <a:off x="5443538" y="3824288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4419600" y="3810000"/>
            <a:ext cx="0" cy="838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 flipH="1">
            <a:off x="76200" y="533400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H="1">
            <a:off x="76200" y="6310313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304800" y="4038600"/>
            <a:ext cx="457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342900" y="2805113"/>
            <a:ext cx="457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346075" y="3506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  <a:latin typeface="Arial" charset="0"/>
              </a:rPr>
              <a:t>60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212725" y="129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276225" y="4768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-107950" y="2863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260-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300</a:t>
            </a: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152400" y="533400"/>
            <a:ext cx="0" cy="2286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>
            <a:off x="152400" y="3505200"/>
            <a:ext cx="0" cy="2819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 flipV="1">
            <a:off x="576263" y="4038600"/>
            <a:ext cx="0" cy="762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V="1">
            <a:off x="533400" y="552450"/>
            <a:ext cx="0" cy="762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>
            <a:off x="576263" y="5410200"/>
            <a:ext cx="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>
            <a:off x="576263" y="1905000"/>
            <a:ext cx="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V="1">
            <a:off x="561975" y="2833688"/>
            <a:ext cx="0" cy="685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>
            <a:off x="561975" y="3795713"/>
            <a:ext cx="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 flipV="1">
            <a:off x="5105400" y="304800"/>
            <a:ext cx="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4627563" y="4111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990600" y="3048000"/>
            <a:ext cx="769620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>
            <a:off x="971550" y="3886200"/>
            <a:ext cx="769620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Line 56"/>
          <p:cNvSpPr>
            <a:spLocks noChangeShapeType="1"/>
          </p:cNvSpPr>
          <p:nvPr/>
        </p:nvSpPr>
        <p:spPr bwMode="auto">
          <a:xfrm flipV="1">
            <a:off x="4114800" y="457200"/>
            <a:ext cx="0" cy="2590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1" name="Line 57"/>
          <p:cNvSpPr>
            <a:spLocks noChangeShapeType="1"/>
          </p:cNvSpPr>
          <p:nvPr/>
        </p:nvSpPr>
        <p:spPr bwMode="auto">
          <a:xfrm>
            <a:off x="4038600" y="3886200"/>
            <a:ext cx="0" cy="25146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 flipV="1">
            <a:off x="5562600" y="1905000"/>
            <a:ext cx="0" cy="11430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H="1" flipV="1">
            <a:off x="4114800" y="990600"/>
            <a:ext cx="1447800" cy="9144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4" name="Line 60"/>
          <p:cNvSpPr>
            <a:spLocks noChangeShapeType="1"/>
          </p:cNvSpPr>
          <p:nvPr/>
        </p:nvSpPr>
        <p:spPr bwMode="auto">
          <a:xfrm>
            <a:off x="5638800" y="38862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 flipH="1">
            <a:off x="4038600" y="4876800"/>
            <a:ext cx="1600200" cy="685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>
            <a:off x="1447800" y="30480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>
            <a:off x="2438400" y="30480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3505200" y="30480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>
            <a:off x="1143000" y="38862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0" name="Line 66"/>
          <p:cNvSpPr>
            <a:spLocks noChangeShapeType="1"/>
          </p:cNvSpPr>
          <p:nvPr/>
        </p:nvSpPr>
        <p:spPr bwMode="auto">
          <a:xfrm>
            <a:off x="2057400" y="38862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>
            <a:off x="3657600" y="38862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 flipH="1">
            <a:off x="6248400" y="30480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3" name="Line 69"/>
          <p:cNvSpPr>
            <a:spLocks noChangeShapeType="1"/>
          </p:cNvSpPr>
          <p:nvPr/>
        </p:nvSpPr>
        <p:spPr bwMode="auto">
          <a:xfrm flipH="1">
            <a:off x="4267200" y="30480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 flipH="1">
            <a:off x="4267200" y="3886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 flipH="1">
            <a:off x="6096000" y="3886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6" name="Line 72"/>
          <p:cNvSpPr>
            <a:spLocks noChangeShapeType="1"/>
          </p:cNvSpPr>
          <p:nvPr/>
        </p:nvSpPr>
        <p:spPr bwMode="auto">
          <a:xfrm flipH="1">
            <a:off x="7315200" y="3886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7" name="Line 73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8" name="Line 74"/>
          <p:cNvSpPr>
            <a:spLocks noChangeShapeType="1"/>
          </p:cNvSpPr>
          <p:nvPr/>
        </p:nvSpPr>
        <p:spPr bwMode="auto">
          <a:xfrm flipH="1">
            <a:off x="8229600" y="38862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9" name="Line 75"/>
          <p:cNvSpPr>
            <a:spLocks noChangeShapeType="1"/>
          </p:cNvSpPr>
          <p:nvPr/>
        </p:nvSpPr>
        <p:spPr bwMode="auto">
          <a:xfrm flipH="1">
            <a:off x="8229600" y="30480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0" name="Line 76"/>
          <p:cNvSpPr>
            <a:spLocks noChangeShapeType="1"/>
          </p:cNvSpPr>
          <p:nvPr/>
        </p:nvSpPr>
        <p:spPr bwMode="auto">
          <a:xfrm>
            <a:off x="4953000" y="30480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1" name="Line 77"/>
          <p:cNvSpPr>
            <a:spLocks noChangeShapeType="1"/>
          </p:cNvSpPr>
          <p:nvPr/>
        </p:nvSpPr>
        <p:spPr bwMode="auto">
          <a:xfrm>
            <a:off x="4953000" y="3886200"/>
            <a:ext cx="228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2" name="Line 78"/>
          <p:cNvSpPr>
            <a:spLocks noChangeShapeType="1"/>
          </p:cNvSpPr>
          <p:nvPr/>
        </p:nvSpPr>
        <p:spPr bwMode="auto">
          <a:xfrm>
            <a:off x="1066800" y="1752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>
            <a:off x="2971800" y="1752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4" name="Line 80"/>
          <p:cNvSpPr>
            <a:spLocks noChangeShapeType="1"/>
          </p:cNvSpPr>
          <p:nvPr/>
        </p:nvSpPr>
        <p:spPr bwMode="auto">
          <a:xfrm>
            <a:off x="5867400" y="1752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5" name="Line 81"/>
          <p:cNvSpPr>
            <a:spLocks noChangeShapeType="1"/>
          </p:cNvSpPr>
          <p:nvPr/>
        </p:nvSpPr>
        <p:spPr bwMode="auto">
          <a:xfrm>
            <a:off x="6691313" y="1752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6" name="Line 82"/>
          <p:cNvSpPr>
            <a:spLocks noChangeShapeType="1"/>
          </p:cNvSpPr>
          <p:nvPr/>
        </p:nvSpPr>
        <p:spPr bwMode="auto">
          <a:xfrm>
            <a:off x="7772400" y="1752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7" name="Line 83"/>
          <p:cNvSpPr>
            <a:spLocks noChangeShapeType="1"/>
          </p:cNvSpPr>
          <p:nvPr/>
        </p:nvSpPr>
        <p:spPr bwMode="auto">
          <a:xfrm>
            <a:off x="1905000" y="17430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8" name="Line 84"/>
          <p:cNvSpPr>
            <a:spLocks noChangeShapeType="1"/>
          </p:cNvSpPr>
          <p:nvPr/>
        </p:nvSpPr>
        <p:spPr bwMode="auto">
          <a:xfrm>
            <a:off x="4038600" y="4800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9" name="Line 85"/>
          <p:cNvSpPr>
            <a:spLocks noChangeShapeType="1"/>
          </p:cNvSpPr>
          <p:nvPr/>
        </p:nvSpPr>
        <p:spPr bwMode="auto">
          <a:xfrm>
            <a:off x="5638800" y="41910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0" name="Line 86"/>
          <p:cNvSpPr>
            <a:spLocks noChangeShapeType="1"/>
          </p:cNvSpPr>
          <p:nvPr/>
        </p:nvSpPr>
        <p:spPr bwMode="auto">
          <a:xfrm flipV="1">
            <a:off x="1905000" y="49053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1" name="Line 87"/>
          <p:cNvSpPr>
            <a:spLocks noChangeShapeType="1"/>
          </p:cNvSpPr>
          <p:nvPr/>
        </p:nvSpPr>
        <p:spPr bwMode="auto">
          <a:xfrm flipV="1">
            <a:off x="1066800" y="49053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2" name="Line 88"/>
          <p:cNvSpPr>
            <a:spLocks noChangeShapeType="1"/>
          </p:cNvSpPr>
          <p:nvPr/>
        </p:nvSpPr>
        <p:spPr bwMode="auto">
          <a:xfrm flipV="1">
            <a:off x="2967038" y="49053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3" name="Line 89"/>
          <p:cNvSpPr>
            <a:spLocks noChangeShapeType="1"/>
          </p:cNvSpPr>
          <p:nvPr/>
        </p:nvSpPr>
        <p:spPr bwMode="auto">
          <a:xfrm flipV="1">
            <a:off x="1371600" y="3276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4" name="Line 90"/>
          <p:cNvSpPr>
            <a:spLocks noChangeShapeType="1"/>
          </p:cNvSpPr>
          <p:nvPr/>
        </p:nvSpPr>
        <p:spPr bwMode="auto">
          <a:xfrm flipV="1">
            <a:off x="3124200" y="32670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5" name="Line 91"/>
          <p:cNvSpPr>
            <a:spLocks noChangeShapeType="1"/>
          </p:cNvSpPr>
          <p:nvPr/>
        </p:nvSpPr>
        <p:spPr bwMode="auto">
          <a:xfrm flipV="1">
            <a:off x="6400800" y="3267075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6" name="Line 92"/>
          <p:cNvSpPr>
            <a:spLocks noChangeShapeType="1"/>
          </p:cNvSpPr>
          <p:nvPr/>
        </p:nvSpPr>
        <p:spPr bwMode="auto">
          <a:xfrm flipV="1">
            <a:off x="8077200" y="32766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7" name="Rectangle 93"/>
          <p:cNvSpPr>
            <a:spLocks noChangeArrowheads="1"/>
          </p:cNvSpPr>
          <p:nvPr/>
        </p:nvSpPr>
        <p:spPr bwMode="auto">
          <a:xfrm>
            <a:off x="1157288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18" name="Line 94"/>
          <p:cNvSpPr>
            <a:spLocks noChangeShapeType="1"/>
          </p:cNvSpPr>
          <p:nvPr/>
        </p:nvSpPr>
        <p:spPr bwMode="auto">
          <a:xfrm>
            <a:off x="914400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9" name="Line 95"/>
          <p:cNvSpPr>
            <a:spLocks noChangeShapeType="1"/>
          </p:cNvSpPr>
          <p:nvPr/>
        </p:nvSpPr>
        <p:spPr bwMode="auto">
          <a:xfrm flipV="1">
            <a:off x="1524000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0" name="Line 96"/>
          <p:cNvSpPr>
            <a:spLocks noChangeShapeType="1"/>
          </p:cNvSpPr>
          <p:nvPr/>
        </p:nvSpPr>
        <p:spPr bwMode="auto">
          <a:xfrm flipH="1">
            <a:off x="914400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1" name="Line 97"/>
          <p:cNvSpPr>
            <a:spLocks noChangeShapeType="1"/>
          </p:cNvSpPr>
          <p:nvPr/>
        </p:nvSpPr>
        <p:spPr bwMode="auto">
          <a:xfrm>
            <a:off x="1524000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2" name="Line 98"/>
          <p:cNvSpPr>
            <a:spLocks noChangeShapeType="1"/>
          </p:cNvSpPr>
          <p:nvPr/>
        </p:nvSpPr>
        <p:spPr bwMode="auto">
          <a:xfrm>
            <a:off x="1981200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3" name="Line 99"/>
          <p:cNvSpPr>
            <a:spLocks noChangeShapeType="1"/>
          </p:cNvSpPr>
          <p:nvPr/>
        </p:nvSpPr>
        <p:spPr bwMode="auto">
          <a:xfrm flipV="1">
            <a:off x="2590800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4" name="Line 100"/>
          <p:cNvSpPr>
            <a:spLocks noChangeShapeType="1"/>
          </p:cNvSpPr>
          <p:nvPr/>
        </p:nvSpPr>
        <p:spPr bwMode="auto">
          <a:xfrm flipH="1">
            <a:off x="1981200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5" name="Line 101"/>
          <p:cNvSpPr>
            <a:spLocks noChangeShapeType="1"/>
          </p:cNvSpPr>
          <p:nvPr/>
        </p:nvSpPr>
        <p:spPr bwMode="auto">
          <a:xfrm>
            <a:off x="2590800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6" name="Rectangle 102"/>
          <p:cNvSpPr>
            <a:spLocks noChangeArrowheads="1"/>
          </p:cNvSpPr>
          <p:nvPr/>
        </p:nvSpPr>
        <p:spPr bwMode="auto">
          <a:xfrm>
            <a:off x="3276600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" name="Line 103"/>
          <p:cNvSpPr>
            <a:spLocks noChangeShapeType="1"/>
          </p:cNvSpPr>
          <p:nvPr/>
        </p:nvSpPr>
        <p:spPr bwMode="auto">
          <a:xfrm>
            <a:off x="3033713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8" name="Line 104"/>
          <p:cNvSpPr>
            <a:spLocks noChangeShapeType="1"/>
          </p:cNvSpPr>
          <p:nvPr/>
        </p:nvSpPr>
        <p:spPr bwMode="auto">
          <a:xfrm flipV="1">
            <a:off x="3643313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 flipH="1">
            <a:off x="3033713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0" name="Line 106"/>
          <p:cNvSpPr>
            <a:spLocks noChangeShapeType="1"/>
          </p:cNvSpPr>
          <p:nvPr/>
        </p:nvSpPr>
        <p:spPr bwMode="auto">
          <a:xfrm>
            <a:off x="3643313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1" name="Rectangle 107"/>
          <p:cNvSpPr>
            <a:spLocks noChangeArrowheads="1"/>
          </p:cNvSpPr>
          <p:nvPr/>
        </p:nvSpPr>
        <p:spPr bwMode="auto">
          <a:xfrm>
            <a:off x="1157288" y="41910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32" name="Line 108"/>
          <p:cNvSpPr>
            <a:spLocks noChangeShapeType="1"/>
          </p:cNvSpPr>
          <p:nvPr/>
        </p:nvSpPr>
        <p:spPr bwMode="auto">
          <a:xfrm>
            <a:off x="914400" y="40386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3" name="Line 109"/>
          <p:cNvSpPr>
            <a:spLocks noChangeShapeType="1"/>
          </p:cNvSpPr>
          <p:nvPr/>
        </p:nvSpPr>
        <p:spPr bwMode="auto">
          <a:xfrm flipV="1">
            <a:off x="1524000" y="40386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4" name="Line 110"/>
          <p:cNvSpPr>
            <a:spLocks noChangeShapeType="1"/>
          </p:cNvSpPr>
          <p:nvPr/>
        </p:nvSpPr>
        <p:spPr bwMode="auto">
          <a:xfrm flipH="1">
            <a:off x="914400" y="61722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5" name="Line 111"/>
          <p:cNvSpPr>
            <a:spLocks noChangeShapeType="1"/>
          </p:cNvSpPr>
          <p:nvPr/>
        </p:nvSpPr>
        <p:spPr bwMode="auto">
          <a:xfrm>
            <a:off x="1524000" y="61722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6" name="Rectangle 112"/>
          <p:cNvSpPr>
            <a:spLocks noChangeArrowheads="1"/>
          </p:cNvSpPr>
          <p:nvPr/>
        </p:nvSpPr>
        <p:spPr bwMode="auto">
          <a:xfrm>
            <a:off x="2224088" y="41910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1981200" y="40386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8" name="Line 114"/>
          <p:cNvSpPr>
            <a:spLocks noChangeShapeType="1"/>
          </p:cNvSpPr>
          <p:nvPr/>
        </p:nvSpPr>
        <p:spPr bwMode="auto">
          <a:xfrm flipV="1">
            <a:off x="2590800" y="40386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9" name="Line 115"/>
          <p:cNvSpPr>
            <a:spLocks noChangeShapeType="1"/>
          </p:cNvSpPr>
          <p:nvPr/>
        </p:nvSpPr>
        <p:spPr bwMode="auto">
          <a:xfrm flipH="1">
            <a:off x="1981200" y="61722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0" name="Line 116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3276600" y="41910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>
            <a:off x="3033713" y="40386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3" name="Line 119"/>
          <p:cNvSpPr>
            <a:spLocks noChangeShapeType="1"/>
          </p:cNvSpPr>
          <p:nvPr/>
        </p:nvSpPr>
        <p:spPr bwMode="auto">
          <a:xfrm flipV="1">
            <a:off x="3643313" y="40386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4" name="Line 120"/>
          <p:cNvSpPr>
            <a:spLocks noChangeShapeType="1"/>
          </p:cNvSpPr>
          <p:nvPr/>
        </p:nvSpPr>
        <p:spPr bwMode="auto">
          <a:xfrm flipH="1">
            <a:off x="3033713" y="61722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5" name="Line 121"/>
          <p:cNvSpPr>
            <a:spLocks noChangeShapeType="1"/>
          </p:cNvSpPr>
          <p:nvPr/>
        </p:nvSpPr>
        <p:spPr bwMode="auto">
          <a:xfrm>
            <a:off x="3643313" y="61722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>
            <a:off x="5715000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7" name="Line 123"/>
          <p:cNvSpPr>
            <a:spLocks noChangeShapeType="1"/>
          </p:cNvSpPr>
          <p:nvPr/>
        </p:nvSpPr>
        <p:spPr bwMode="auto">
          <a:xfrm flipV="1">
            <a:off x="6324600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 flipH="1">
            <a:off x="5715000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>
            <a:off x="6324600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0" name="Rectangle 126"/>
          <p:cNvSpPr>
            <a:spLocks noChangeArrowheads="1"/>
          </p:cNvSpPr>
          <p:nvPr/>
        </p:nvSpPr>
        <p:spPr bwMode="auto">
          <a:xfrm>
            <a:off x="7015163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51" name="Line 127"/>
          <p:cNvSpPr>
            <a:spLocks noChangeShapeType="1"/>
          </p:cNvSpPr>
          <p:nvPr/>
        </p:nvSpPr>
        <p:spPr bwMode="auto">
          <a:xfrm>
            <a:off x="6772275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2" name="Line 128"/>
          <p:cNvSpPr>
            <a:spLocks noChangeShapeType="1"/>
          </p:cNvSpPr>
          <p:nvPr/>
        </p:nvSpPr>
        <p:spPr bwMode="auto">
          <a:xfrm flipV="1">
            <a:off x="7381875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3" name="Line 129"/>
          <p:cNvSpPr>
            <a:spLocks noChangeShapeType="1"/>
          </p:cNvSpPr>
          <p:nvPr/>
        </p:nvSpPr>
        <p:spPr bwMode="auto">
          <a:xfrm flipH="1">
            <a:off x="6772275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7381875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>
            <a:off x="8077200" y="685800"/>
            <a:ext cx="381000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56" name="Line 132"/>
          <p:cNvSpPr>
            <a:spLocks noChangeShapeType="1"/>
          </p:cNvSpPr>
          <p:nvPr/>
        </p:nvSpPr>
        <p:spPr bwMode="auto">
          <a:xfrm>
            <a:off x="7834313" y="5334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7" name="Line 133"/>
          <p:cNvSpPr>
            <a:spLocks noChangeShapeType="1"/>
          </p:cNvSpPr>
          <p:nvPr/>
        </p:nvSpPr>
        <p:spPr bwMode="auto">
          <a:xfrm flipV="1">
            <a:off x="8443913" y="5334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8" name="Line 134"/>
          <p:cNvSpPr>
            <a:spLocks noChangeShapeType="1"/>
          </p:cNvSpPr>
          <p:nvPr/>
        </p:nvSpPr>
        <p:spPr bwMode="auto">
          <a:xfrm flipH="1">
            <a:off x="7834313" y="2667000"/>
            <a:ext cx="2286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8443913" y="2667000"/>
            <a:ext cx="3048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0" name="Line 136"/>
          <p:cNvSpPr>
            <a:spLocks noChangeShapeType="1"/>
          </p:cNvSpPr>
          <p:nvPr/>
        </p:nvSpPr>
        <p:spPr bwMode="auto">
          <a:xfrm>
            <a:off x="19812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1" name="Line 137"/>
          <p:cNvSpPr>
            <a:spLocks noChangeShapeType="1"/>
          </p:cNvSpPr>
          <p:nvPr/>
        </p:nvSpPr>
        <p:spPr bwMode="auto">
          <a:xfrm>
            <a:off x="3048000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2" name="Line 138"/>
          <p:cNvSpPr>
            <a:spLocks noChangeShapeType="1"/>
          </p:cNvSpPr>
          <p:nvPr/>
        </p:nvSpPr>
        <p:spPr bwMode="auto">
          <a:xfrm>
            <a:off x="6734175" y="5334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3" name="Line 139"/>
          <p:cNvSpPr>
            <a:spLocks noChangeShapeType="1"/>
          </p:cNvSpPr>
          <p:nvPr/>
        </p:nvSpPr>
        <p:spPr bwMode="auto">
          <a:xfrm>
            <a:off x="7696200" y="55245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1981200" y="4038600"/>
            <a:ext cx="0" cy="228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5" name="Text Box 141"/>
          <p:cNvSpPr txBox="1">
            <a:spLocks noChangeArrowheads="1"/>
          </p:cNvSpPr>
          <p:nvPr/>
        </p:nvSpPr>
        <p:spPr bwMode="auto">
          <a:xfrm>
            <a:off x="4267200" y="1763713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Shed</a:t>
            </a:r>
          </a:p>
        </p:txBody>
      </p:sp>
      <p:sp>
        <p:nvSpPr>
          <p:cNvPr id="52366" name="Text Box 142"/>
          <p:cNvSpPr txBox="1">
            <a:spLocks noChangeArrowheads="1"/>
          </p:cNvSpPr>
          <p:nvPr/>
        </p:nvSpPr>
        <p:spPr bwMode="auto">
          <a:xfrm>
            <a:off x="4114800" y="4800600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Bins</a:t>
            </a:r>
          </a:p>
        </p:txBody>
      </p:sp>
      <p:sp>
        <p:nvSpPr>
          <p:cNvPr id="52367" name="Text Box 143"/>
          <p:cNvSpPr txBox="1">
            <a:spLocks noChangeArrowheads="1"/>
          </p:cNvSpPr>
          <p:nvPr/>
        </p:nvSpPr>
        <p:spPr bwMode="auto">
          <a:xfrm>
            <a:off x="2727325" y="36513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Silage Piles – Phase II</a:t>
            </a:r>
          </a:p>
        </p:txBody>
      </p:sp>
      <p:sp>
        <p:nvSpPr>
          <p:cNvPr id="52368" name="Line 144"/>
          <p:cNvSpPr>
            <a:spLocks noChangeShapeType="1"/>
          </p:cNvSpPr>
          <p:nvPr/>
        </p:nvSpPr>
        <p:spPr bwMode="auto">
          <a:xfrm>
            <a:off x="8763000" y="533400"/>
            <a:ext cx="0" cy="2286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69" name="Rectangle 145"/>
          <p:cNvSpPr>
            <a:spLocks noChangeArrowheads="1"/>
          </p:cNvSpPr>
          <p:nvPr/>
        </p:nvSpPr>
        <p:spPr bwMode="auto">
          <a:xfrm>
            <a:off x="4191000" y="6019800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Dispose of 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Drainage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9578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9578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240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28956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914400" y="533400"/>
            <a:ext cx="0" cy="579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8763000" y="533400"/>
            <a:ext cx="0" cy="579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914400" y="28194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914400" y="4038600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9144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5715000" y="5334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914400" y="63246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5715000" y="63246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4267200" y="22860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4267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543425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8006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50292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5334000" y="228600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8288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30480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2895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39624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3962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57150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5715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>
            <a:off x="6677025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66294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78486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78486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6" name="Oval 32"/>
          <p:cNvSpPr>
            <a:spLocks noChangeArrowheads="1"/>
          </p:cNvSpPr>
          <p:nvPr/>
        </p:nvSpPr>
        <p:spPr bwMode="auto">
          <a:xfrm>
            <a:off x="4067175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4495800" y="4119563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Oval 34"/>
          <p:cNvSpPr>
            <a:spLocks noChangeArrowheads="1"/>
          </p:cNvSpPr>
          <p:nvPr/>
        </p:nvSpPr>
        <p:spPr bwMode="auto">
          <a:xfrm>
            <a:off x="4891088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5291138" y="4114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42672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5105400" y="4495800"/>
            <a:ext cx="304800" cy="304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V="1">
            <a:off x="4219575" y="38100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V="1">
            <a:off x="4643438" y="3819525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V="1">
            <a:off x="5038725" y="3843338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 flipV="1">
            <a:off x="5443538" y="3824288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flipV="1">
            <a:off x="44196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V="1">
            <a:off x="48768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 flipV="1">
            <a:off x="5257800" y="3810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 flipH="1">
            <a:off x="76200" y="533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 flipH="1">
            <a:off x="76200" y="6310313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304800" y="40386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42900" y="28051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346075" y="3506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  <a:latin typeface="Arial" charset="0"/>
              </a:rPr>
              <a:t>60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212725" y="129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276225" y="4768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100-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120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-107950" y="28638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260-</a:t>
            </a:r>
          </a:p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300</a:t>
            </a:r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 flipV="1">
            <a:off x="152400" y="533400"/>
            <a:ext cx="0" cy="2286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Line 55"/>
          <p:cNvSpPr>
            <a:spLocks noChangeShapeType="1"/>
          </p:cNvSpPr>
          <p:nvPr/>
        </p:nvSpPr>
        <p:spPr bwMode="auto">
          <a:xfrm>
            <a:off x="152400" y="3505200"/>
            <a:ext cx="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0" name="Line 56"/>
          <p:cNvSpPr>
            <a:spLocks noChangeShapeType="1"/>
          </p:cNvSpPr>
          <p:nvPr/>
        </p:nvSpPr>
        <p:spPr bwMode="auto">
          <a:xfrm flipV="1">
            <a:off x="576263" y="403860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1" name="Line 57"/>
          <p:cNvSpPr>
            <a:spLocks noChangeShapeType="1"/>
          </p:cNvSpPr>
          <p:nvPr/>
        </p:nvSpPr>
        <p:spPr bwMode="auto">
          <a:xfrm flipV="1">
            <a:off x="533400" y="55245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576263" y="5410200"/>
            <a:ext cx="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3" name="Line 59"/>
          <p:cNvSpPr>
            <a:spLocks noChangeShapeType="1"/>
          </p:cNvSpPr>
          <p:nvPr/>
        </p:nvSpPr>
        <p:spPr bwMode="auto">
          <a:xfrm>
            <a:off x="576263" y="1905000"/>
            <a:ext cx="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V="1">
            <a:off x="561975" y="2833688"/>
            <a:ext cx="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>
            <a:off x="561975" y="3795713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 flipV="1">
            <a:off x="5105400" y="304800"/>
            <a:ext cx="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7" name="Text Box 63"/>
          <p:cNvSpPr txBox="1">
            <a:spLocks noChangeArrowheads="1"/>
          </p:cNvSpPr>
          <p:nvPr/>
        </p:nvSpPr>
        <p:spPr bwMode="auto">
          <a:xfrm>
            <a:off x="4627563" y="4111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990600" y="30480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971550" y="3886200"/>
            <a:ext cx="76962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0" name="Line 66"/>
          <p:cNvSpPr>
            <a:spLocks noChangeShapeType="1"/>
          </p:cNvSpPr>
          <p:nvPr/>
        </p:nvSpPr>
        <p:spPr bwMode="auto">
          <a:xfrm flipV="1">
            <a:off x="4114800" y="457200"/>
            <a:ext cx="0" cy="2590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1" name="Line 67"/>
          <p:cNvSpPr>
            <a:spLocks noChangeShapeType="1"/>
          </p:cNvSpPr>
          <p:nvPr/>
        </p:nvSpPr>
        <p:spPr bwMode="auto">
          <a:xfrm>
            <a:off x="4038600" y="3886200"/>
            <a:ext cx="0" cy="2514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2" name="Line 68"/>
          <p:cNvSpPr>
            <a:spLocks noChangeShapeType="1"/>
          </p:cNvSpPr>
          <p:nvPr/>
        </p:nvSpPr>
        <p:spPr bwMode="auto">
          <a:xfrm flipV="1">
            <a:off x="5562600" y="1905000"/>
            <a:ext cx="0" cy="11430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3" name="Line 69"/>
          <p:cNvSpPr>
            <a:spLocks noChangeShapeType="1"/>
          </p:cNvSpPr>
          <p:nvPr/>
        </p:nvSpPr>
        <p:spPr bwMode="auto">
          <a:xfrm flipH="1" flipV="1">
            <a:off x="4114800" y="990600"/>
            <a:ext cx="1447800" cy="9144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4" name="Line 70"/>
          <p:cNvSpPr>
            <a:spLocks noChangeShapeType="1"/>
          </p:cNvSpPr>
          <p:nvPr/>
        </p:nvSpPr>
        <p:spPr bwMode="auto">
          <a:xfrm>
            <a:off x="5638800" y="3886200"/>
            <a:ext cx="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5" name="Line 71"/>
          <p:cNvSpPr>
            <a:spLocks noChangeShapeType="1"/>
          </p:cNvSpPr>
          <p:nvPr/>
        </p:nvSpPr>
        <p:spPr bwMode="auto">
          <a:xfrm flipH="1">
            <a:off x="4038600" y="4876800"/>
            <a:ext cx="1600200" cy="685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6" name="Line 72"/>
          <p:cNvSpPr>
            <a:spLocks noChangeShapeType="1"/>
          </p:cNvSpPr>
          <p:nvPr/>
        </p:nvSpPr>
        <p:spPr bwMode="auto">
          <a:xfrm>
            <a:off x="14478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7" name="Line 73"/>
          <p:cNvSpPr>
            <a:spLocks noChangeShapeType="1"/>
          </p:cNvSpPr>
          <p:nvPr/>
        </p:nvSpPr>
        <p:spPr bwMode="auto">
          <a:xfrm>
            <a:off x="24384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8" name="Line 74"/>
          <p:cNvSpPr>
            <a:spLocks noChangeShapeType="1"/>
          </p:cNvSpPr>
          <p:nvPr/>
        </p:nvSpPr>
        <p:spPr bwMode="auto">
          <a:xfrm>
            <a:off x="35052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9" name="Line 75"/>
          <p:cNvSpPr>
            <a:spLocks noChangeShapeType="1"/>
          </p:cNvSpPr>
          <p:nvPr/>
        </p:nvSpPr>
        <p:spPr bwMode="auto">
          <a:xfrm>
            <a:off x="114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0" name="Line 76"/>
          <p:cNvSpPr>
            <a:spLocks noChangeShapeType="1"/>
          </p:cNvSpPr>
          <p:nvPr/>
        </p:nvSpPr>
        <p:spPr bwMode="auto">
          <a:xfrm>
            <a:off x="20574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1" name="Line 77"/>
          <p:cNvSpPr>
            <a:spLocks noChangeShapeType="1"/>
          </p:cNvSpPr>
          <p:nvPr/>
        </p:nvSpPr>
        <p:spPr bwMode="auto">
          <a:xfrm>
            <a:off x="36576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2" name="Line 78"/>
          <p:cNvSpPr>
            <a:spLocks noChangeShapeType="1"/>
          </p:cNvSpPr>
          <p:nvPr/>
        </p:nvSpPr>
        <p:spPr bwMode="auto">
          <a:xfrm flipH="1">
            <a:off x="62484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3" name="Line 79"/>
          <p:cNvSpPr>
            <a:spLocks noChangeShapeType="1"/>
          </p:cNvSpPr>
          <p:nvPr/>
        </p:nvSpPr>
        <p:spPr bwMode="auto">
          <a:xfrm flipH="1">
            <a:off x="42672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4" name="Line 80"/>
          <p:cNvSpPr>
            <a:spLocks noChangeShapeType="1"/>
          </p:cNvSpPr>
          <p:nvPr/>
        </p:nvSpPr>
        <p:spPr bwMode="auto">
          <a:xfrm flipH="1">
            <a:off x="4267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5" name="Line 81"/>
          <p:cNvSpPr>
            <a:spLocks noChangeShapeType="1"/>
          </p:cNvSpPr>
          <p:nvPr/>
        </p:nvSpPr>
        <p:spPr bwMode="auto">
          <a:xfrm flipH="1">
            <a:off x="60960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6" name="Line 82"/>
          <p:cNvSpPr>
            <a:spLocks noChangeShapeType="1"/>
          </p:cNvSpPr>
          <p:nvPr/>
        </p:nvSpPr>
        <p:spPr bwMode="auto">
          <a:xfrm flipH="1">
            <a:off x="73152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7" name="Line 83"/>
          <p:cNvSpPr>
            <a:spLocks noChangeShapeType="1"/>
          </p:cNvSpPr>
          <p:nvPr/>
        </p:nvSpPr>
        <p:spPr bwMode="auto">
          <a:xfrm flipH="1">
            <a:off x="7086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8" name="Line 84"/>
          <p:cNvSpPr>
            <a:spLocks noChangeShapeType="1"/>
          </p:cNvSpPr>
          <p:nvPr/>
        </p:nvSpPr>
        <p:spPr bwMode="auto">
          <a:xfrm flipH="1">
            <a:off x="8229600" y="3886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9" name="Line 85"/>
          <p:cNvSpPr>
            <a:spLocks noChangeShapeType="1"/>
          </p:cNvSpPr>
          <p:nvPr/>
        </p:nvSpPr>
        <p:spPr bwMode="auto">
          <a:xfrm flipH="1">
            <a:off x="8229600" y="30480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0" name="Line 86"/>
          <p:cNvSpPr>
            <a:spLocks noChangeShapeType="1"/>
          </p:cNvSpPr>
          <p:nvPr/>
        </p:nvSpPr>
        <p:spPr bwMode="auto">
          <a:xfrm>
            <a:off x="4953000" y="30480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1" name="Line 87"/>
          <p:cNvSpPr>
            <a:spLocks noChangeShapeType="1"/>
          </p:cNvSpPr>
          <p:nvPr/>
        </p:nvSpPr>
        <p:spPr bwMode="auto">
          <a:xfrm>
            <a:off x="4953000" y="38862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1066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>
            <a:off x="29718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>
            <a:off x="5867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5" name="Line 91"/>
          <p:cNvSpPr>
            <a:spLocks noChangeShapeType="1"/>
          </p:cNvSpPr>
          <p:nvPr/>
        </p:nvSpPr>
        <p:spPr bwMode="auto">
          <a:xfrm>
            <a:off x="6691313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6" name="Line 92"/>
          <p:cNvSpPr>
            <a:spLocks noChangeShapeType="1"/>
          </p:cNvSpPr>
          <p:nvPr/>
        </p:nvSpPr>
        <p:spPr bwMode="auto">
          <a:xfrm>
            <a:off x="7772400" y="1752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7" name="Line 93"/>
          <p:cNvSpPr>
            <a:spLocks noChangeShapeType="1"/>
          </p:cNvSpPr>
          <p:nvPr/>
        </p:nvSpPr>
        <p:spPr bwMode="auto">
          <a:xfrm>
            <a:off x="1905000" y="1743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8" name="Line 94"/>
          <p:cNvSpPr>
            <a:spLocks noChangeShapeType="1"/>
          </p:cNvSpPr>
          <p:nvPr/>
        </p:nvSpPr>
        <p:spPr bwMode="auto">
          <a:xfrm>
            <a:off x="4038600" y="4800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9" name="Line 95"/>
          <p:cNvSpPr>
            <a:spLocks noChangeShapeType="1"/>
          </p:cNvSpPr>
          <p:nvPr/>
        </p:nvSpPr>
        <p:spPr bwMode="auto">
          <a:xfrm>
            <a:off x="5638800" y="4191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0" name="Line 96"/>
          <p:cNvSpPr>
            <a:spLocks noChangeShapeType="1"/>
          </p:cNvSpPr>
          <p:nvPr/>
        </p:nvSpPr>
        <p:spPr bwMode="auto">
          <a:xfrm flipV="1">
            <a:off x="1905000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1" name="Line 97"/>
          <p:cNvSpPr>
            <a:spLocks noChangeShapeType="1"/>
          </p:cNvSpPr>
          <p:nvPr/>
        </p:nvSpPr>
        <p:spPr bwMode="auto">
          <a:xfrm flipV="1">
            <a:off x="1066800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2" name="Line 98"/>
          <p:cNvSpPr>
            <a:spLocks noChangeShapeType="1"/>
          </p:cNvSpPr>
          <p:nvPr/>
        </p:nvSpPr>
        <p:spPr bwMode="auto">
          <a:xfrm flipV="1">
            <a:off x="6748463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3" name="Line 99"/>
          <p:cNvSpPr>
            <a:spLocks noChangeShapeType="1"/>
          </p:cNvSpPr>
          <p:nvPr/>
        </p:nvSpPr>
        <p:spPr bwMode="auto">
          <a:xfrm flipV="1">
            <a:off x="7800975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4" name="Line 100"/>
          <p:cNvSpPr>
            <a:spLocks noChangeShapeType="1"/>
          </p:cNvSpPr>
          <p:nvPr/>
        </p:nvSpPr>
        <p:spPr bwMode="auto">
          <a:xfrm flipV="1">
            <a:off x="8610600" y="49530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5" name="Line 101"/>
          <p:cNvSpPr>
            <a:spLocks noChangeShapeType="1"/>
          </p:cNvSpPr>
          <p:nvPr/>
        </p:nvSpPr>
        <p:spPr bwMode="auto">
          <a:xfrm flipV="1">
            <a:off x="2967038" y="49053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6" name="Line 102"/>
          <p:cNvSpPr>
            <a:spLocks noChangeShapeType="1"/>
          </p:cNvSpPr>
          <p:nvPr/>
        </p:nvSpPr>
        <p:spPr bwMode="auto">
          <a:xfrm flipV="1">
            <a:off x="13716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7" name="Line 103"/>
          <p:cNvSpPr>
            <a:spLocks noChangeShapeType="1"/>
          </p:cNvSpPr>
          <p:nvPr/>
        </p:nvSpPr>
        <p:spPr bwMode="auto">
          <a:xfrm flipV="1">
            <a:off x="31242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8" name="Line 104"/>
          <p:cNvSpPr>
            <a:spLocks noChangeShapeType="1"/>
          </p:cNvSpPr>
          <p:nvPr/>
        </p:nvSpPr>
        <p:spPr bwMode="auto">
          <a:xfrm flipV="1">
            <a:off x="6400800" y="3267075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9" name="Line 105"/>
          <p:cNvSpPr>
            <a:spLocks noChangeShapeType="1"/>
          </p:cNvSpPr>
          <p:nvPr/>
        </p:nvSpPr>
        <p:spPr bwMode="auto">
          <a:xfrm flipV="1">
            <a:off x="8077200" y="3276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" name="Rectangle 106"/>
          <p:cNvSpPr>
            <a:spLocks noChangeArrowheads="1"/>
          </p:cNvSpPr>
          <p:nvPr/>
        </p:nvSpPr>
        <p:spPr bwMode="auto">
          <a:xfrm>
            <a:off x="1157288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1" name="Line 107"/>
          <p:cNvSpPr>
            <a:spLocks noChangeShapeType="1"/>
          </p:cNvSpPr>
          <p:nvPr/>
        </p:nvSpPr>
        <p:spPr bwMode="auto">
          <a:xfrm>
            <a:off x="9144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" name="Line 108"/>
          <p:cNvSpPr>
            <a:spLocks noChangeShapeType="1"/>
          </p:cNvSpPr>
          <p:nvPr/>
        </p:nvSpPr>
        <p:spPr bwMode="auto">
          <a:xfrm flipV="1">
            <a:off x="15240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3" name="Line 109"/>
          <p:cNvSpPr>
            <a:spLocks noChangeShapeType="1"/>
          </p:cNvSpPr>
          <p:nvPr/>
        </p:nvSpPr>
        <p:spPr bwMode="auto">
          <a:xfrm flipH="1">
            <a:off x="9144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4" name="Line 110"/>
          <p:cNvSpPr>
            <a:spLocks noChangeShapeType="1"/>
          </p:cNvSpPr>
          <p:nvPr/>
        </p:nvSpPr>
        <p:spPr bwMode="auto">
          <a:xfrm>
            <a:off x="15240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5" name="Line 111"/>
          <p:cNvSpPr>
            <a:spLocks noChangeShapeType="1"/>
          </p:cNvSpPr>
          <p:nvPr/>
        </p:nvSpPr>
        <p:spPr bwMode="auto">
          <a:xfrm>
            <a:off x="19812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6" name="Line 112"/>
          <p:cNvSpPr>
            <a:spLocks noChangeShapeType="1"/>
          </p:cNvSpPr>
          <p:nvPr/>
        </p:nvSpPr>
        <p:spPr bwMode="auto">
          <a:xfrm flipV="1">
            <a:off x="25908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7" name="Line 113"/>
          <p:cNvSpPr>
            <a:spLocks noChangeShapeType="1"/>
          </p:cNvSpPr>
          <p:nvPr/>
        </p:nvSpPr>
        <p:spPr bwMode="auto">
          <a:xfrm flipH="1">
            <a:off x="19812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8" name="Line 114"/>
          <p:cNvSpPr>
            <a:spLocks noChangeShapeType="1"/>
          </p:cNvSpPr>
          <p:nvPr/>
        </p:nvSpPr>
        <p:spPr bwMode="auto">
          <a:xfrm>
            <a:off x="25908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9" name="Rectangle 115"/>
          <p:cNvSpPr>
            <a:spLocks noChangeArrowheads="1"/>
          </p:cNvSpPr>
          <p:nvPr/>
        </p:nvSpPr>
        <p:spPr bwMode="auto">
          <a:xfrm>
            <a:off x="32766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20" name="Line 116"/>
          <p:cNvSpPr>
            <a:spLocks noChangeShapeType="1"/>
          </p:cNvSpPr>
          <p:nvPr/>
        </p:nvSpPr>
        <p:spPr bwMode="auto">
          <a:xfrm>
            <a:off x="30337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1" name="Line 117"/>
          <p:cNvSpPr>
            <a:spLocks noChangeShapeType="1"/>
          </p:cNvSpPr>
          <p:nvPr/>
        </p:nvSpPr>
        <p:spPr bwMode="auto">
          <a:xfrm flipV="1">
            <a:off x="36433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2" name="Line 118"/>
          <p:cNvSpPr>
            <a:spLocks noChangeShapeType="1"/>
          </p:cNvSpPr>
          <p:nvPr/>
        </p:nvSpPr>
        <p:spPr bwMode="auto">
          <a:xfrm flipH="1">
            <a:off x="30337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3" name="Line 119"/>
          <p:cNvSpPr>
            <a:spLocks noChangeShapeType="1"/>
          </p:cNvSpPr>
          <p:nvPr/>
        </p:nvSpPr>
        <p:spPr bwMode="auto">
          <a:xfrm>
            <a:off x="36433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4" name="Rectangle 120"/>
          <p:cNvSpPr>
            <a:spLocks noChangeArrowheads="1"/>
          </p:cNvSpPr>
          <p:nvPr/>
        </p:nvSpPr>
        <p:spPr bwMode="auto">
          <a:xfrm>
            <a:off x="11572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25" name="Line 121"/>
          <p:cNvSpPr>
            <a:spLocks noChangeShapeType="1"/>
          </p:cNvSpPr>
          <p:nvPr/>
        </p:nvSpPr>
        <p:spPr bwMode="auto">
          <a:xfrm>
            <a:off x="9144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6" name="Line 122"/>
          <p:cNvSpPr>
            <a:spLocks noChangeShapeType="1"/>
          </p:cNvSpPr>
          <p:nvPr/>
        </p:nvSpPr>
        <p:spPr bwMode="auto">
          <a:xfrm flipV="1">
            <a:off x="15240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7" name="Line 123"/>
          <p:cNvSpPr>
            <a:spLocks noChangeShapeType="1"/>
          </p:cNvSpPr>
          <p:nvPr/>
        </p:nvSpPr>
        <p:spPr bwMode="auto">
          <a:xfrm flipH="1">
            <a:off x="9144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8" name="Line 124"/>
          <p:cNvSpPr>
            <a:spLocks noChangeShapeType="1"/>
          </p:cNvSpPr>
          <p:nvPr/>
        </p:nvSpPr>
        <p:spPr bwMode="auto">
          <a:xfrm>
            <a:off x="15240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9" name="Rectangle 125"/>
          <p:cNvSpPr>
            <a:spLocks noChangeArrowheads="1"/>
          </p:cNvSpPr>
          <p:nvPr/>
        </p:nvSpPr>
        <p:spPr bwMode="auto">
          <a:xfrm>
            <a:off x="22240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30" name="Line 126"/>
          <p:cNvSpPr>
            <a:spLocks noChangeShapeType="1"/>
          </p:cNvSpPr>
          <p:nvPr/>
        </p:nvSpPr>
        <p:spPr bwMode="auto">
          <a:xfrm>
            <a:off x="19812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1" name="Line 127"/>
          <p:cNvSpPr>
            <a:spLocks noChangeShapeType="1"/>
          </p:cNvSpPr>
          <p:nvPr/>
        </p:nvSpPr>
        <p:spPr bwMode="auto">
          <a:xfrm flipV="1">
            <a:off x="25908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2" name="Line 128"/>
          <p:cNvSpPr>
            <a:spLocks noChangeShapeType="1"/>
          </p:cNvSpPr>
          <p:nvPr/>
        </p:nvSpPr>
        <p:spPr bwMode="auto">
          <a:xfrm flipH="1">
            <a:off x="19812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3" name="Line 129"/>
          <p:cNvSpPr>
            <a:spLocks noChangeShapeType="1"/>
          </p:cNvSpPr>
          <p:nvPr/>
        </p:nvSpPr>
        <p:spPr bwMode="auto">
          <a:xfrm>
            <a:off x="25908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4" name="Rectangle 130"/>
          <p:cNvSpPr>
            <a:spLocks noChangeArrowheads="1"/>
          </p:cNvSpPr>
          <p:nvPr/>
        </p:nvSpPr>
        <p:spPr bwMode="auto">
          <a:xfrm>
            <a:off x="3276600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35" name="Line 131"/>
          <p:cNvSpPr>
            <a:spLocks noChangeShapeType="1"/>
          </p:cNvSpPr>
          <p:nvPr/>
        </p:nvSpPr>
        <p:spPr bwMode="auto">
          <a:xfrm>
            <a:off x="3033713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6" name="Line 132"/>
          <p:cNvSpPr>
            <a:spLocks noChangeShapeType="1"/>
          </p:cNvSpPr>
          <p:nvPr/>
        </p:nvSpPr>
        <p:spPr bwMode="auto">
          <a:xfrm flipV="1">
            <a:off x="3643313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7" name="Line 133"/>
          <p:cNvSpPr>
            <a:spLocks noChangeShapeType="1"/>
          </p:cNvSpPr>
          <p:nvPr/>
        </p:nvSpPr>
        <p:spPr bwMode="auto">
          <a:xfrm flipH="1">
            <a:off x="3033713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8" name="Line 134"/>
          <p:cNvSpPr>
            <a:spLocks noChangeShapeType="1"/>
          </p:cNvSpPr>
          <p:nvPr/>
        </p:nvSpPr>
        <p:spPr bwMode="auto">
          <a:xfrm>
            <a:off x="3643313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9" name="Line 135"/>
          <p:cNvSpPr>
            <a:spLocks noChangeShapeType="1"/>
          </p:cNvSpPr>
          <p:nvPr/>
        </p:nvSpPr>
        <p:spPr bwMode="auto">
          <a:xfrm>
            <a:off x="5715000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0" name="Line 136"/>
          <p:cNvSpPr>
            <a:spLocks noChangeShapeType="1"/>
          </p:cNvSpPr>
          <p:nvPr/>
        </p:nvSpPr>
        <p:spPr bwMode="auto">
          <a:xfrm flipV="1">
            <a:off x="6324600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1" name="Line 137"/>
          <p:cNvSpPr>
            <a:spLocks noChangeShapeType="1"/>
          </p:cNvSpPr>
          <p:nvPr/>
        </p:nvSpPr>
        <p:spPr bwMode="auto">
          <a:xfrm flipH="1">
            <a:off x="5715000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2" name="Line 138"/>
          <p:cNvSpPr>
            <a:spLocks noChangeShapeType="1"/>
          </p:cNvSpPr>
          <p:nvPr/>
        </p:nvSpPr>
        <p:spPr bwMode="auto">
          <a:xfrm>
            <a:off x="6324600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3" name="Rectangle 139"/>
          <p:cNvSpPr>
            <a:spLocks noChangeArrowheads="1"/>
          </p:cNvSpPr>
          <p:nvPr/>
        </p:nvSpPr>
        <p:spPr bwMode="auto">
          <a:xfrm>
            <a:off x="7015163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44" name="Line 140"/>
          <p:cNvSpPr>
            <a:spLocks noChangeShapeType="1"/>
          </p:cNvSpPr>
          <p:nvPr/>
        </p:nvSpPr>
        <p:spPr bwMode="auto">
          <a:xfrm>
            <a:off x="6772275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5" name="Line 141"/>
          <p:cNvSpPr>
            <a:spLocks noChangeShapeType="1"/>
          </p:cNvSpPr>
          <p:nvPr/>
        </p:nvSpPr>
        <p:spPr bwMode="auto">
          <a:xfrm flipV="1">
            <a:off x="7381875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6" name="Line 142"/>
          <p:cNvSpPr>
            <a:spLocks noChangeShapeType="1"/>
          </p:cNvSpPr>
          <p:nvPr/>
        </p:nvSpPr>
        <p:spPr bwMode="auto">
          <a:xfrm flipH="1">
            <a:off x="6772275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7" name="Line 143"/>
          <p:cNvSpPr>
            <a:spLocks noChangeShapeType="1"/>
          </p:cNvSpPr>
          <p:nvPr/>
        </p:nvSpPr>
        <p:spPr bwMode="auto">
          <a:xfrm>
            <a:off x="7381875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8" name="Rectangle 144"/>
          <p:cNvSpPr>
            <a:spLocks noChangeArrowheads="1"/>
          </p:cNvSpPr>
          <p:nvPr/>
        </p:nvSpPr>
        <p:spPr bwMode="auto">
          <a:xfrm>
            <a:off x="8077200" y="6858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49" name="Line 145"/>
          <p:cNvSpPr>
            <a:spLocks noChangeShapeType="1"/>
          </p:cNvSpPr>
          <p:nvPr/>
        </p:nvSpPr>
        <p:spPr bwMode="auto">
          <a:xfrm>
            <a:off x="7834313" y="5334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0" name="Line 146"/>
          <p:cNvSpPr>
            <a:spLocks noChangeShapeType="1"/>
          </p:cNvSpPr>
          <p:nvPr/>
        </p:nvSpPr>
        <p:spPr bwMode="auto">
          <a:xfrm flipV="1">
            <a:off x="8443913" y="533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1" name="Line 147"/>
          <p:cNvSpPr>
            <a:spLocks noChangeShapeType="1"/>
          </p:cNvSpPr>
          <p:nvPr/>
        </p:nvSpPr>
        <p:spPr bwMode="auto">
          <a:xfrm flipH="1">
            <a:off x="7834313" y="26670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2" name="Line 148"/>
          <p:cNvSpPr>
            <a:spLocks noChangeShapeType="1"/>
          </p:cNvSpPr>
          <p:nvPr/>
        </p:nvSpPr>
        <p:spPr bwMode="auto">
          <a:xfrm>
            <a:off x="8443913" y="26670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3" name="Line 149"/>
          <p:cNvSpPr>
            <a:spLocks noChangeShapeType="1"/>
          </p:cNvSpPr>
          <p:nvPr/>
        </p:nvSpPr>
        <p:spPr bwMode="auto">
          <a:xfrm>
            <a:off x="57150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4" name="Line 150"/>
          <p:cNvSpPr>
            <a:spLocks noChangeShapeType="1"/>
          </p:cNvSpPr>
          <p:nvPr/>
        </p:nvSpPr>
        <p:spPr bwMode="auto">
          <a:xfrm flipV="1">
            <a:off x="63246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5" name="Line 151"/>
          <p:cNvSpPr>
            <a:spLocks noChangeShapeType="1"/>
          </p:cNvSpPr>
          <p:nvPr/>
        </p:nvSpPr>
        <p:spPr bwMode="auto">
          <a:xfrm flipH="1">
            <a:off x="57150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6" name="Line 152"/>
          <p:cNvSpPr>
            <a:spLocks noChangeShapeType="1"/>
          </p:cNvSpPr>
          <p:nvPr/>
        </p:nvSpPr>
        <p:spPr bwMode="auto">
          <a:xfrm>
            <a:off x="63246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7" name="Rectangle 153"/>
          <p:cNvSpPr>
            <a:spLocks noChangeArrowheads="1"/>
          </p:cNvSpPr>
          <p:nvPr/>
        </p:nvSpPr>
        <p:spPr bwMode="auto">
          <a:xfrm>
            <a:off x="7058025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58" name="Line 154"/>
          <p:cNvSpPr>
            <a:spLocks noChangeShapeType="1"/>
          </p:cNvSpPr>
          <p:nvPr/>
        </p:nvSpPr>
        <p:spPr bwMode="auto">
          <a:xfrm>
            <a:off x="6815138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59" name="Line 155"/>
          <p:cNvSpPr>
            <a:spLocks noChangeShapeType="1"/>
          </p:cNvSpPr>
          <p:nvPr/>
        </p:nvSpPr>
        <p:spPr bwMode="auto">
          <a:xfrm flipV="1">
            <a:off x="7424738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0" name="Line 156"/>
          <p:cNvSpPr>
            <a:spLocks noChangeShapeType="1"/>
          </p:cNvSpPr>
          <p:nvPr/>
        </p:nvSpPr>
        <p:spPr bwMode="auto">
          <a:xfrm flipH="1">
            <a:off x="6815138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1" name="Line 157"/>
          <p:cNvSpPr>
            <a:spLocks noChangeShapeType="1"/>
          </p:cNvSpPr>
          <p:nvPr/>
        </p:nvSpPr>
        <p:spPr bwMode="auto">
          <a:xfrm>
            <a:off x="7424738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2" name="Rectangle 158"/>
          <p:cNvSpPr>
            <a:spLocks noChangeArrowheads="1"/>
          </p:cNvSpPr>
          <p:nvPr/>
        </p:nvSpPr>
        <p:spPr bwMode="auto">
          <a:xfrm>
            <a:off x="8091488" y="4191000"/>
            <a:ext cx="381000" cy="1981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63" name="Line 159"/>
          <p:cNvSpPr>
            <a:spLocks noChangeShapeType="1"/>
          </p:cNvSpPr>
          <p:nvPr/>
        </p:nvSpPr>
        <p:spPr bwMode="auto">
          <a:xfrm>
            <a:off x="7848600" y="40386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4" name="Line 160"/>
          <p:cNvSpPr>
            <a:spLocks noChangeShapeType="1"/>
          </p:cNvSpPr>
          <p:nvPr/>
        </p:nvSpPr>
        <p:spPr bwMode="auto">
          <a:xfrm flipV="1">
            <a:off x="8458200" y="40386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5" name="Line 161"/>
          <p:cNvSpPr>
            <a:spLocks noChangeShapeType="1"/>
          </p:cNvSpPr>
          <p:nvPr/>
        </p:nvSpPr>
        <p:spPr bwMode="auto">
          <a:xfrm flipH="1">
            <a:off x="7848600" y="6172200"/>
            <a:ext cx="2286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6" name="Line 162"/>
          <p:cNvSpPr>
            <a:spLocks noChangeShapeType="1"/>
          </p:cNvSpPr>
          <p:nvPr/>
        </p:nvSpPr>
        <p:spPr bwMode="auto">
          <a:xfrm>
            <a:off x="8458200" y="61722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7" name="Line 163"/>
          <p:cNvSpPr>
            <a:spLocks noChangeShapeType="1"/>
          </p:cNvSpPr>
          <p:nvPr/>
        </p:nvSpPr>
        <p:spPr bwMode="auto">
          <a:xfrm>
            <a:off x="19812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8" name="Line 164"/>
          <p:cNvSpPr>
            <a:spLocks noChangeShapeType="1"/>
          </p:cNvSpPr>
          <p:nvPr/>
        </p:nvSpPr>
        <p:spPr bwMode="auto">
          <a:xfrm>
            <a:off x="3048000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9" name="Line 165"/>
          <p:cNvSpPr>
            <a:spLocks noChangeShapeType="1"/>
          </p:cNvSpPr>
          <p:nvPr/>
        </p:nvSpPr>
        <p:spPr bwMode="auto">
          <a:xfrm>
            <a:off x="6734175" y="5334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70" name="Line 166"/>
          <p:cNvSpPr>
            <a:spLocks noChangeShapeType="1"/>
          </p:cNvSpPr>
          <p:nvPr/>
        </p:nvSpPr>
        <p:spPr bwMode="auto">
          <a:xfrm>
            <a:off x="7696200" y="55245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>
            <a:off x="1981200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72" name="Line 168"/>
          <p:cNvSpPr>
            <a:spLocks noChangeShapeType="1"/>
          </p:cNvSpPr>
          <p:nvPr/>
        </p:nvSpPr>
        <p:spPr bwMode="auto">
          <a:xfrm>
            <a:off x="6815138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73" name="Line 169"/>
          <p:cNvSpPr>
            <a:spLocks noChangeShapeType="1"/>
          </p:cNvSpPr>
          <p:nvPr/>
        </p:nvSpPr>
        <p:spPr bwMode="auto">
          <a:xfrm>
            <a:off x="7743825" y="4038600"/>
            <a:ext cx="0" cy="228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74" name="Text Box 170"/>
          <p:cNvSpPr txBox="1">
            <a:spLocks noChangeArrowheads="1"/>
          </p:cNvSpPr>
          <p:nvPr/>
        </p:nvSpPr>
        <p:spPr bwMode="auto">
          <a:xfrm>
            <a:off x="4267200" y="1763713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Shed</a:t>
            </a:r>
          </a:p>
        </p:txBody>
      </p:sp>
      <p:sp>
        <p:nvSpPr>
          <p:cNvPr id="72875" name="Text Box 171"/>
          <p:cNvSpPr txBox="1">
            <a:spLocks noChangeArrowheads="1"/>
          </p:cNvSpPr>
          <p:nvPr/>
        </p:nvSpPr>
        <p:spPr bwMode="auto">
          <a:xfrm>
            <a:off x="4419600" y="5502275"/>
            <a:ext cx="116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Commodity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Bins</a:t>
            </a:r>
          </a:p>
        </p:txBody>
      </p:sp>
      <p:sp>
        <p:nvSpPr>
          <p:cNvPr id="72876" name="Text Box 172"/>
          <p:cNvSpPr txBox="1">
            <a:spLocks noChangeArrowheads="1"/>
          </p:cNvSpPr>
          <p:nvPr/>
        </p:nvSpPr>
        <p:spPr bwMode="auto">
          <a:xfrm>
            <a:off x="2727325" y="36513"/>
            <a:ext cx="481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folHlink"/>
                </a:solidFill>
                <a:latin typeface="Arial" charset="0"/>
              </a:rPr>
              <a:t>Silage Piles – Long Term Feed Center Plan</a:t>
            </a:r>
          </a:p>
        </p:txBody>
      </p:sp>
      <p:sp>
        <p:nvSpPr>
          <p:cNvPr id="72877" name="Text Box 173"/>
          <p:cNvSpPr txBox="1">
            <a:spLocks noChangeArrowheads="1"/>
          </p:cNvSpPr>
          <p:nvPr/>
        </p:nvSpPr>
        <p:spPr bwMode="auto">
          <a:xfrm>
            <a:off x="4114800" y="6248400"/>
            <a:ext cx="1712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Dispose of </a:t>
            </a:r>
          </a:p>
          <a:p>
            <a:r>
              <a:rPr lang="en-US" altLang="en-US" sz="1400" b="1">
                <a:solidFill>
                  <a:schemeClr val="folHlink"/>
                </a:solidFill>
                <a:latin typeface="Arial" charset="0"/>
              </a:rPr>
              <a:t>Drainage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Designs\Pulse.pot</Template>
  <TotalTime>505</TotalTime>
  <Words>454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Arial</vt:lpstr>
      <vt:lpstr>Tahoma</vt:lpstr>
      <vt:lpstr>Monotype Sorts</vt:lpstr>
      <vt:lpstr>Pulse</vt:lpstr>
      <vt:lpstr>Microsoft Excel Chart</vt:lpstr>
      <vt:lpstr>Lotus Freelance 97 Drawing</vt:lpstr>
      <vt:lpstr>Microsoft Graph 97 Chart</vt:lpstr>
      <vt:lpstr>Storing Forage in Silage Piles</vt:lpstr>
      <vt:lpstr>Silage Piles-advantages</vt:lpstr>
      <vt:lpstr>Silage Piles-disadvantages</vt:lpstr>
      <vt:lpstr>Siting</vt:lpstr>
      <vt:lpstr>Siting</vt:lpstr>
      <vt:lpstr>PowerPoint Presentation</vt:lpstr>
      <vt:lpstr>PowerPoint Presentation</vt:lpstr>
      <vt:lpstr>PowerPoint Presentation</vt:lpstr>
      <vt:lpstr>PowerPoint Presentation</vt:lpstr>
      <vt:lpstr>Siting -Wells</vt:lpstr>
      <vt:lpstr>Filling</vt:lpstr>
      <vt:lpstr>Filling</vt:lpstr>
      <vt:lpstr>Packing</vt:lpstr>
      <vt:lpstr>PowerPoint Presentation</vt:lpstr>
      <vt:lpstr>Packing</vt:lpstr>
      <vt:lpstr>Packing</vt:lpstr>
      <vt:lpstr>PowerPoint Presentation</vt:lpstr>
      <vt:lpstr>PowerPoint Presentation</vt:lpstr>
      <vt:lpstr>PowerPoint Presentation</vt:lpstr>
      <vt:lpstr>Covering</vt:lpstr>
      <vt:lpstr>Feedout</vt:lpstr>
      <vt:lpstr>PowerPoint Presentation</vt:lpstr>
      <vt:lpstr>Summary</vt:lpstr>
      <vt:lpstr>Tips for Success</vt:lpstr>
    </vt:vector>
  </TitlesOfParts>
  <Company>Chippewa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Storing Forage in Piles</dc:title>
  <dc:creator>Jerome Clark</dc:creator>
  <cp:lastModifiedBy>Mike Rankin</cp:lastModifiedBy>
  <cp:revision>25</cp:revision>
  <dcterms:created xsi:type="dcterms:W3CDTF">2003-10-16T21:02:15Z</dcterms:created>
  <dcterms:modified xsi:type="dcterms:W3CDTF">2014-02-27T23:09:52Z</dcterms:modified>
</cp:coreProperties>
</file>